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70" r:id="rId4"/>
    <p:sldId id="264" r:id="rId5"/>
    <p:sldId id="271" r:id="rId6"/>
    <p:sldId id="272" r:id="rId7"/>
    <p:sldId id="273" r:id="rId8"/>
    <p:sldId id="274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1230"/>
    <a:srgbClr val="50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3"/>
  </p:normalViewPr>
  <p:slideViewPr>
    <p:cSldViewPr>
      <p:cViewPr varScale="1">
        <p:scale>
          <a:sx n="90" d="100"/>
          <a:sy n="90" d="100"/>
        </p:scale>
        <p:origin x="1744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w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Content Placeholder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3306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02" y="63500"/>
            <a:ext cx="1372698" cy="49951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157" y="619125"/>
            <a:ext cx="6026297" cy="313053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-4981" y="673556"/>
            <a:ext cx="3239669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spc="130" dirty="0">
                <a:solidFill>
                  <a:schemeClr val="bg1"/>
                </a:solidFill>
                <a:latin typeface="Candara" panose="020E0502030303020204" pitchFamily="34" charset="0"/>
              </a:rPr>
              <a:t>SETTING THE STANDARD FOR RECEIVABLES MANAGEMENT</a:t>
            </a:r>
          </a:p>
        </p:txBody>
      </p:sp>
    </p:spTree>
    <p:extLst>
      <p:ext uri="{BB962C8B-B14F-4D97-AF65-F5344CB8AC3E}">
        <p14:creationId xmlns:p14="http://schemas.microsoft.com/office/powerpoint/2010/main" val="807848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5" b="24872"/>
          <a:stretch/>
        </p:blipFill>
        <p:spPr>
          <a:xfrm>
            <a:off x="0" y="1"/>
            <a:ext cx="9144000" cy="6934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rgbClr val="C51230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6626423"/>
            <a:ext cx="9144000" cy="307777"/>
          </a:xfrm>
          <a:prstGeom prst="rect">
            <a:avLst/>
          </a:prstGeom>
          <a:solidFill>
            <a:srgbClr val="C51230"/>
          </a:solidFill>
        </p:spPr>
        <p:txBody>
          <a:bodyPr wrap="square" rtlCol="0" anchor="t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1400" dirty="0">
                <a:solidFill>
                  <a:schemeClr val="bg1"/>
                </a:solidFill>
                <a:latin typeface="Georgia" panose="02040502050405020303" pitchFamily="18" charset="0"/>
              </a:rPr>
              <a:t>DBA</a:t>
            </a:r>
            <a:r>
              <a:rPr lang="en-US" sz="1400" dirty="0">
                <a:solidFill>
                  <a:schemeClr val="bg1"/>
                </a:solidFill>
                <a:latin typeface="Myriad pro"/>
              </a:rPr>
              <a:t> </a:t>
            </a:r>
            <a:r>
              <a:rPr lang="en-US" sz="1300" dirty="0">
                <a:solidFill>
                  <a:schemeClr val="bg1"/>
                </a:solidFill>
                <a:latin typeface="Myriad pro"/>
              </a:rPr>
              <a:t>International</a:t>
            </a:r>
            <a:r>
              <a:rPr lang="en-US" sz="1400" dirty="0">
                <a:solidFill>
                  <a:schemeClr val="bg1"/>
                </a:solidFill>
                <a:latin typeface="Myriad pro"/>
              </a:rPr>
              <a:t>			</a:t>
            </a:r>
            <a:r>
              <a:rPr lang="en-US" sz="1300" baseline="0" dirty="0">
                <a:solidFill>
                  <a:schemeClr val="bg1"/>
                </a:solidFill>
                <a:latin typeface="Myriad pro"/>
              </a:rPr>
              <a:t>                               Sett</a:t>
            </a:r>
            <a:r>
              <a:rPr lang="en-US" sz="1300" dirty="0">
                <a:solidFill>
                  <a:schemeClr val="bg1"/>
                </a:solidFill>
                <a:latin typeface="Myriad pro"/>
              </a:rPr>
              <a:t>ing the Standard for Receivables</a:t>
            </a:r>
            <a:r>
              <a:rPr lang="en-US" sz="1300" baseline="0" dirty="0">
                <a:solidFill>
                  <a:schemeClr val="bg1"/>
                </a:solidFill>
                <a:latin typeface="Myriad pro"/>
              </a:rPr>
              <a:t> Management™</a:t>
            </a:r>
            <a:endParaRPr lang="en-US" sz="1300" dirty="0">
              <a:solidFill>
                <a:schemeClr val="bg1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406022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C51230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09288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rgbClr val="C51230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76800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76800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11049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rgbClr val="C51230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rgbClr val="50505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ctr">
            <a:normAutofit/>
          </a:bodyPr>
          <a:lstStyle>
            <a:lvl1pPr marL="0" indent="0">
              <a:buNone/>
              <a:defRPr lang="en-US" sz="2000" b="1" kern="1200" dirty="0" smtClean="0">
                <a:solidFill>
                  <a:srgbClr val="505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09600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B4BDEE7-49AB-4E20-BD7E-7668021FB71C}" type="datetimeFigureOut">
              <a:rPr lang="en-US" smtClean="0"/>
              <a:pPr/>
              <a:t>10/11/16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09600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26DE9ED-BEA4-4C7E-B947-70019296A6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714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rgbClr val="C51230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45092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0052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17220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B4BDEE7-49AB-4E20-BD7E-7668021FB71C}" type="datetimeFigureOut">
              <a:rPr lang="en-US" smtClean="0"/>
              <a:pPr/>
              <a:t>10/11/16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17220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26DE9ED-BEA4-4C7E-B947-70019296A6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421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5" b="24872"/>
          <a:stretch/>
        </p:blipFill>
        <p:spPr>
          <a:xfrm>
            <a:off x="0" y="1"/>
            <a:ext cx="9144000" cy="69342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6626423"/>
            <a:ext cx="9144000" cy="307777"/>
          </a:xfrm>
          <a:prstGeom prst="rect">
            <a:avLst/>
          </a:prstGeom>
          <a:solidFill>
            <a:srgbClr val="C51230"/>
          </a:solidFill>
        </p:spPr>
        <p:txBody>
          <a:bodyPr wrap="square" rtlCol="0" anchor="t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Georgia" panose="02040502050405020303" pitchFamily="18" charset="0"/>
              </a:rPr>
              <a:t>DBA</a:t>
            </a:r>
            <a:r>
              <a:rPr lang="en-US" sz="1400" dirty="0">
                <a:solidFill>
                  <a:schemeClr val="bg1"/>
                </a:solidFill>
                <a:latin typeface="Myriad pro"/>
              </a:rPr>
              <a:t> </a:t>
            </a:r>
            <a:r>
              <a:rPr lang="en-US" sz="1300" dirty="0">
                <a:solidFill>
                  <a:schemeClr val="bg1"/>
                </a:solidFill>
                <a:latin typeface="Myriad pro"/>
              </a:rPr>
              <a:t>International</a:t>
            </a:r>
            <a:r>
              <a:rPr lang="en-US" sz="1400" dirty="0">
                <a:solidFill>
                  <a:schemeClr val="bg1"/>
                </a:solidFill>
                <a:latin typeface="Myriad pro"/>
              </a:rPr>
              <a:t>			</a:t>
            </a:r>
            <a:r>
              <a:rPr lang="en-US" sz="1300" baseline="0" dirty="0">
                <a:solidFill>
                  <a:schemeClr val="bg1"/>
                </a:solidFill>
                <a:latin typeface="Myriad pro"/>
              </a:rPr>
              <a:t>                               Sett</a:t>
            </a:r>
            <a:r>
              <a:rPr lang="en-US" sz="1300" dirty="0">
                <a:solidFill>
                  <a:schemeClr val="bg1"/>
                </a:solidFill>
                <a:latin typeface="Myriad pro"/>
              </a:rPr>
              <a:t>ing the Standard for Receivables</a:t>
            </a:r>
            <a:r>
              <a:rPr lang="en-US" sz="1300" baseline="0" dirty="0">
                <a:solidFill>
                  <a:schemeClr val="bg1"/>
                </a:solidFill>
                <a:latin typeface="Myriad pro"/>
              </a:rPr>
              <a:t> Management™</a:t>
            </a:r>
            <a:endParaRPr lang="en-US" sz="1300" dirty="0">
              <a:solidFill>
                <a:schemeClr val="bg1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3406828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p:txStyles>
    <p:titleStyle>
      <a:lvl1pPr algn="l" defTabSz="914400" rtl="0" eaLnBrk="1" latinLnBrk="0" hangingPunct="1">
        <a:spcBef>
          <a:spcPct val="0"/>
        </a:spcBef>
        <a:buNone/>
        <a:defRPr sz="4400" b="0" kern="1200">
          <a:solidFill>
            <a:srgbClr val="C51230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22860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/>
                <a:ea typeface="Times New Roman"/>
              </a:rPr>
              <a:t>North American Collection Agency Regulatory Association</a:t>
            </a:r>
            <a:br>
              <a:rPr lang="en-US" dirty="0">
                <a:solidFill>
                  <a:schemeClr val="tx1"/>
                </a:solidFill>
                <a:latin typeface="Times New Roman"/>
                <a:ea typeface="Times New Roman"/>
              </a:rPr>
            </a:br>
            <a:r>
              <a:rPr lang="en-US" sz="16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Debt Buying Issues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447800"/>
          </a:xfrm>
        </p:spPr>
        <p:txBody>
          <a:bodyPr/>
          <a:lstStyle/>
          <a:p>
            <a:r>
              <a:rPr lang="en-US" sz="2400" b="1" dirty="0">
                <a:solidFill>
                  <a:schemeClr val="tx1"/>
                </a:solidFill>
              </a:rPr>
              <a:t>Presented by:</a:t>
            </a:r>
          </a:p>
          <a:p>
            <a:r>
              <a:rPr lang="en-US" sz="2400" dirty="0">
                <a:solidFill>
                  <a:schemeClr val="tx1"/>
                </a:solidFill>
              </a:rPr>
              <a:t>David Reid, DBA International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295400" y="5562600"/>
            <a:ext cx="64008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chemeClr val="tx1"/>
                </a:solidFill>
              </a:rPr>
              <a:t>October 11, 2016</a:t>
            </a:r>
          </a:p>
          <a:p>
            <a:pPr>
              <a:spcAft>
                <a:spcPts val="600"/>
              </a:spcAft>
            </a:pPr>
            <a:endParaRPr lang="en-US" sz="1800" dirty="0">
              <a:solidFill>
                <a:schemeClr val="tx1"/>
              </a:solidFill>
            </a:endParaRPr>
          </a:p>
          <a:p>
            <a:endParaRPr lang="en-US" sz="2400" b="1" dirty="0">
              <a:solidFill>
                <a:srgbClr val="C51230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649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History of Debt Buying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Free Market Economy</a:t>
            </a:r>
          </a:p>
          <a:p>
            <a:r>
              <a:rPr lang="en-US" sz="2800" dirty="0"/>
              <a:t>Secondary Markets</a:t>
            </a:r>
          </a:p>
          <a:p>
            <a:r>
              <a:rPr lang="en-US" sz="2800" dirty="0"/>
              <a:t>Savings &amp; Loan Crisis (1986-95)</a:t>
            </a:r>
          </a:p>
          <a:p>
            <a:r>
              <a:rPr lang="en-US" sz="2800" dirty="0"/>
              <a:t>Banks Began Monetizing Credit Card Receivables (1990s)</a:t>
            </a:r>
          </a:p>
          <a:p>
            <a:r>
              <a:rPr lang="en-US" sz="2800" dirty="0"/>
              <a:t>DBA International Founded in 1997</a:t>
            </a:r>
          </a:p>
          <a:p>
            <a:r>
              <a:rPr lang="en-US" sz="2800" dirty="0"/>
              <a:t>Confusion on How to Treat Debt Buying Companies (1990s – 2000s)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214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Debt Buying Since 2009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Data &amp; Documents/Chain of Title/Consumer Notices</a:t>
            </a:r>
          </a:p>
          <a:p>
            <a:pPr lvl="1"/>
            <a:r>
              <a:rPr lang="en-US" sz="2400" dirty="0"/>
              <a:t>North Carolina Consumer Economic Protection Act (2009)</a:t>
            </a:r>
          </a:p>
          <a:p>
            <a:pPr lvl="1"/>
            <a:r>
              <a:rPr lang="en-US" sz="2400" dirty="0"/>
              <a:t>California Fair Debt Buying Practices Act (2013)</a:t>
            </a:r>
          </a:p>
          <a:p>
            <a:pPr lvl="1"/>
            <a:r>
              <a:rPr lang="en-US" sz="2400" dirty="0"/>
              <a:t>New York Department of Financial Services Rules (2014)</a:t>
            </a:r>
          </a:p>
          <a:p>
            <a:r>
              <a:rPr lang="en-US" sz="2800" dirty="0"/>
              <a:t>State Debt Collection Licensing Statutes</a:t>
            </a:r>
          </a:p>
          <a:p>
            <a:pPr lvl="1"/>
            <a:r>
              <a:rPr lang="en-US" sz="2400" dirty="0"/>
              <a:t>Connecticut &amp; Washington (2013)</a:t>
            </a:r>
          </a:p>
          <a:p>
            <a:r>
              <a:rPr lang="en-US" sz="2800" dirty="0"/>
              <a:t>Statute of Limitations</a:t>
            </a:r>
          </a:p>
          <a:p>
            <a:pPr lvl="1"/>
            <a:r>
              <a:rPr lang="en-US" sz="2400" dirty="0"/>
              <a:t>Prohibit Suit</a:t>
            </a:r>
          </a:p>
          <a:p>
            <a:pPr lvl="1"/>
            <a:r>
              <a:rPr lang="en-US" sz="2400" dirty="0"/>
              <a:t>Prohibit Reviving (Maine 2015, Connecticut &amp; Maryland 2016)</a:t>
            </a:r>
          </a:p>
          <a:p>
            <a:r>
              <a:rPr lang="en-US" sz="2800" dirty="0"/>
              <a:t>Receivables Management Certification Program (2013)</a:t>
            </a:r>
          </a:p>
        </p:txBody>
      </p:sp>
    </p:spTree>
    <p:extLst>
      <p:ext uri="{BB962C8B-B14F-4D97-AF65-F5344CB8AC3E}">
        <p14:creationId xmlns:p14="http://schemas.microsoft.com/office/powerpoint/2010/main" val="1576525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Receivables Management Certification Program (RMCP)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2012 – Multi-Industry Task Force</a:t>
            </a:r>
          </a:p>
          <a:p>
            <a:r>
              <a:rPr lang="en-US" sz="2400" dirty="0"/>
              <a:t>2013 – Debt Buyer Certification</a:t>
            </a:r>
          </a:p>
          <a:p>
            <a:r>
              <a:rPr lang="en-US" sz="2400" dirty="0"/>
              <a:t>2014 – Collection Law Firm &amp; Collection Agency 		     Certification</a:t>
            </a:r>
          </a:p>
          <a:p>
            <a:r>
              <a:rPr lang="en-US" sz="2400" dirty="0"/>
              <a:t>2016 – Broker Certification</a:t>
            </a:r>
          </a:p>
          <a:p>
            <a:r>
              <a:rPr lang="en-US" sz="2400" dirty="0"/>
              <a:t>2017 – Canadian Certification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696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Receivables Management Certification Program (RMCP)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1339892"/>
              </p:ext>
            </p:extLst>
          </p:nvPr>
        </p:nvGraphicFramePr>
        <p:xfrm>
          <a:off x="457200" y="1600198"/>
          <a:ext cx="8229600" cy="4648202"/>
        </p:xfrm>
        <a:graphic>
          <a:graphicData uri="http://schemas.openxmlformats.org/drawingml/2006/table">
            <a:tbl>
              <a:tblPr firstRow="1" firstCol="1" bandRow="1"/>
              <a:tblGrid>
                <a:gridCol w="2813806">
                  <a:extLst>
                    <a:ext uri="{9D8B030D-6E8A-4147-A177-3AD203B41FA5}">
                      <a16:colId xmlns:a16="http://schemas.microsoft.com/office/drawing/2014/main" xmlns="" val="586613764"/>
                    </a:ext>
                  </a:extLst>
                </a:gridCol>
                <a:gridCol w="5415794">
                  <a:extLst>
                    <a:ext uri="{9D8B030D-6E8A-4147-A177-3AD203B41FA5}">
                      <a16:colId xmlns:a16="http://schemas.microsoft.com/office/drawing/2014/main" xmlns="" val="3128022857"/>
                    </a:ext>
                  </a:extLst>
                </a:gridCol>
              </a:tblGrid>
              <a:tr h="722356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Series ‘’A” Standards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Debt Buying Companies, Collection Law Firms, Collection Agencies and Creditors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2860" marB="22860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123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6713851"/>
                  </a:ext>
                </a:extLst>
              </a:tr>
              <a:tr h="722356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Standard # 1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Laws &amp; Regulations</a:t>
                      </a:r>
                    </a:p>
                  </a:txBody>
                  <a:tcPr marL="73025" marR="73025" marT="22860" marB="22860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Requires compliance with FDCPA, TCPA, FCRA, SCRA, Dodd-Frank, U.S. Bankruptcy Code, as well as all state and local consumer protection laws.</a:t>
                      </a:r>
                    </a:p>
                  </a:txBody>
                  <a:tcPr marL="73025" marR="73025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56835425"/>
                  </a:ext>
                </a:extLst>
              </a:tr>
              <a:tr h="722356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Standard # 2</a:t>
                      </a: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Errors &amp; Omissions Insurance</a:t>
                      </a:r>
                    </a:p>
                  </a:txBody>
                  <a:tcPr marL="73025" marR="73025" marT="22860" marB="22860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Requires a minimum insurance threshold to which all participants must adhere.</a:t>
                      </a:r>
                    </a:p>
                  </a:txBody>
                  <a:tcPr marL="73025" marR="73025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36671060"/>
                  </a:ext>
                </a:extLst>
              </a:tr>
              <a:tr h="722356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Standard # 3</a:t>
                      </a: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Criminal Background Checks</a:t>
                      </a:r>
                    </a:p>
                  </a:txBody>
                  <a:tcPr marL="73025" marR="73025" marT="22860" marB="22860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Requires a criminal background check on all new full and part time prospective employees who will have access to consumer data.</a:t>
                      </a:r>
                    </a:p>
                  </a:txBody>
                  <a:tcPr marL="73025" marR="73025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06013130"/>
                  </a:ext>
                </a:extLst>
              </a:tr>
              <a:tr h="722356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Standard # 4</a:t>
                      </a: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Employee Training Programs</a:t>
                      </a:r>
                    </a:p>
                  </a:txBody>
                  <a:tcPr marL="73025" marR="73025" marT="22860" marB="22860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Requires annual employee training on DBA Certification Standards, corporate policies and procedures, and laws and regulations.</a:t>
                      </a:r>
                    </a:p>
                  </a:txBody>
                  <a:tcPr marL="73025" marR="73025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5957600"/>
                  </a:ext>
                </a:extLst>
              </a:tr>
              <a:tr h="1036422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Standard # 5</a:t>
                      </a: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Consumer Complaint and Dispute Resolution Policies</a:t>
                      </a:r>
                    </a:p>
                  </a:txBody>
                  <a:tcPr marL="73025" marR="73025" marT="22860" marB="22860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Requires policies and procedures that instruct employees how to handle and process consumer complaints and disputes in compliance with the law.</a:t>
                      </a:r>
                    </a:p>
                  </a:txBody>
                  <a:tcPr marL="73025" marR="73025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295833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6211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RMCP (cont.)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7069110"/>
              </p:ext>
            </p:extLst>
          </p:nvPr>
        </p:nvGraphicFramePr>
        <p:xfrm>
          <a:off x="457200" y="1417637"/>
          <a:ext cx="8229600" cy="4830763"/>
        </p:xfrm>
        <a:graphic>
          <a:graphicData uri="http://schemas.openxmlformats.org/drawingml/2006/table">
            <a:tbl>
              <a:tblPr firstRow="1" firstCol="1" bandRow="1"/>
              <a:tblGrid>
                <a:gridCol w="2813806">
                  <a:extLst>
                    <a:ext uri="{9D8B030D-6E8A-4147-A177-3AD203B41FA5}">
                      <a16:colId xmlns:a16="http://schemas.microsoft.com/office/drawing/2014/main" xmlns="" val="866392065"/>
                    </a:ext>
                  </a:extLst>
                </a:gridCol>
                <a:gridCol w="5415794">
                  <a:extLst>
                    <a:ext uri="{9D8B030D-6E8A-4147-A177-3AD203B41FA5}">
                      <a16:colId xmlns:a16="http://schemas.microsoft.com/office/drawing/2014/main" xmlns="" val="3621272027"/>
                    </a:ext>
                  </a:extLst>
                </a:gridCol>
              </a:tblGrid>
              <a:tr h="766259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Standard # 6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Consumer Notices</a:t>
                      </a:r>
                    </a:p>
                  </a:txBody>
                  <a:tcPr marL="73025" marR="73025" marT="22860" marB="22860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Requires the maintenance of a master database of all state and federal consumer notice requirements and comply therewith.</a:t>
                      </a:r>
                    </a:p>
                  </a:txBody>
                  <a:tcPr marL="73025" marR="73025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11820311"/>
                  </a:ext>
                </a:extLst>
              </a:tr>
              <a:tr h="1432571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Standard # 7</a:t>
                      </a:r>
                      <a:b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 Security Policy</a:t>
                      </a:r>
                    </a:p>
                  </a:txBody>
                  <a:tcPr marL="73025" marR="73025" marT="22860" marB="22860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Requires a data security policy that: (1) meets or exceeds state and federal laws and regulations; (2) requires an annual risk assessment and to make adjustments based on the results; and (3) conforms to the components of a “reasonable data security policy” DBA developed with the FTC.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21673147"/>
                  </a:ext>
                </a:extLst>
              </a:tr>
              <a:tr h="1099415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Standard # 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CFPB Consumer Complaint System</a:t>
                      </a:r>
                    </a:p>
                  </a:txBody>
                  <a:tcPr marL="73025" marR="73025" marT="22860" marB="22860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Requires the establishment of a portal for the receipt of consumer complaints and inquiries with the CFPB and to respond to all complaints or inquiries according to CFPB’s prescribed guidelines.</a:t>
                      </a:r>
                    </a:p>
                  </a:txBody>
                  <a:tcPr marL="73025" marR="73025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10381363"/>
                  </a:ext>
                </a:extLst>
              </a:tr>
              <a:tr h="766259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Standard # 9</a:t>
                      </a: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Payment Processing Policy</a:t>
                      </a:r>
                    </a:p>
                  </a:txBody>
                  <a:tcPr marL="73025" marR="73025" marT="22860" marB="22860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Requires all payments to be processed consistent with any instructions given by the consumer at the time of payment.</a:t>
                      </a:r>
                    </a:p>
                  </a:txBody>
                  <a:tcPr marL="73025" marR="73025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3149211"/>
                  </a:ext>
                </a:extLst>
              </a:tr>
              <a:tr h="766259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Standard # 10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State Licensing Requirements</a:t>
                      </a:r>
                    </a:p>
                  </a:txBody>
                  <a:tcPr marL="73025" marR="73025" marT="22860" marB="22860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Requires compliance with all state and municipal collection licensing laws.</a:t>
                      </a:r>
                    </a:p>
                  </a:txBody>
                  <a:tcPr marL="73025" marR="73025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700651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1815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RMCP (cont.)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0454374"/>
              </p:ext>
            </p:extLst>
          </p:nvPr>
        </p:nvGraphicFramePr>
        <p:xfrm>
          <a:off x="457200" y="1417637"/>
          <a:ext cx="8229600" cy="4830764"/>
        </p:xfrm>
        <a:graphic>
          <a:graphicData uri="http://schemas.openxmlformats.org/drawingml/2006/table">
            <a:tbl>
              <a:tblPr firstRow="1" firstCol="1" bandRow="1"/>
              <a:tblGrid>
                <a:gridCol w="2813806">
                  <a:extLst>
                    <a:ext uri="{9D8B030D-6E8A-4147-A177-3AD203B41FA5}">
                      <a16:colId xmlns:a16="http://schemas.microsoft.com/office/drawing/2014/main" xmlns="" val="2609144536"/>
                    </a:ext>
                  </a:extLst>
                </a:gridCol>
                <a:gridCol w="5415794">
                  <a:extLst>
                    <a:ext uri="{9D8B030D-6E8A-4147-A177-3AD203B41FA5}">
                      <a16:colId xmlns:a16="http://schemas.microsoft.com/office/drawing/2014/main" xmlns="" val="3352110482"/>
                    </a:ext>
                  </a:extLst>
                </a:gridCol>
              </a:tblGrid>
              <a:tr h="817513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Standard # 11</a:t>
                      </a: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Credit Bureau Reporting</a:t>
                      </a:r>
                    </a:p>
                  </a:txBody>
                  <a:tcPr marL="73025" marR="73025" marT="22860" marB="22860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Requires notifying credit bureaus within 30 days of:   (1) identifying inaccurate information; (2) a consumer disputing the accuracy of a report; and (3) a change in ownership of a receivable.</a:t>
                      </a:r>
                    </a:p>
                  </a:txBody>
                  <a:tcPr marL="73025" marR="73025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61574639"/>
                  </a:ext>
                </a:extLst>
              </a:tr>
              <a:tr h="817513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Standard # 12</a:t>
                      </a:r>
                      <a:b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Statute of Limitations</a:t>
                      </a:r>
                    </a:p>
                  </a:txBody>
                  <a:tcPr marL="73025" marR="73025" marT="22860" marB="22860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Prohibits the bringing a lawsuit on a debt that is beyond the statute and prohibits the reviving of an out of statute account through receipt of a payment.</a:t>
                      </a:r>
                    </a:p>
                  </a:txBody>
                  <a:tcPr marL="73025" marR="73025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40020518"/>
                  </a:ext>
                </a:extLst>
              </a:tr>
              <a:tr h="1065246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Standard # 13</a:t>
                      </a:r>
                      <a:b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Chief Compliance Officer</a:t>
                      </a:r>
                    </a:p>
                  </a:txBody>
                  <a:tcPr marL="73025" marR="73025" marT="22860" marB="22860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Requires the position of Chief Compliance Officer charged with internal compliance and requires that individual to meet ongoing educational requirements related to collection laws and regulations and industry best practices. </a:t>
                      </a:r>
                    </a:p>
                  </a:txBody>
                  <a:tcPr marL="73025" marR="73025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96777824"/>
                  </a:ext>
                </a:extLst>
              </a:tr>
              <a:tr h="1065246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Standard # 14</a:t>
                      </a:r>
                      <a:b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Website &amp; Publication</a:t>
                      </a:r>
                    </a:p>
                  </a:txBody>
                  <a:tcPr marL="73025" marR="73025" marT="22860" marB="22860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Requires the maintenance of a publicly accessible website which publishes contact information for the company and the Chief Compliance Officer and provides a link to DBA International’s consumer education web page.</a:t>
                      </a:r>
                    </a:p>
                  </a:txBody>
                  <a:tcPr marL="73025" marR="73025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93074642"/>
                  </a:ext>
                </a:extLst>
              </a:tr>
              <a:tr h="1065246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Standard # 15</a:t>
                      </a:r>
                      <a:b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Vendor Management</a:t>
                      </a:r>
                    </a:p>
                  </a:txBody>
                  <a:tcPr marL="73025" marR="73025" marT="22860" marB="22860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Requires vendor management policies and procedures with defined due diligence and/or audit controls. Must perform annual assessment of its policy and third party vendors to determine whether they continue to meet or exceed program requirements.</a:t>
                      </a:r>
                    </a:p>
                  </a:txBody>
                  <a:tcPr marL="73025" marR="73025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41579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8219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RMCP (cont.)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2204338"/>
              </p:ext>
            </p:extLst>
          </p:nvPr>
        </p:nvGraphicFramePr>
        <p:xfrm>
          <a:off x="457200" y="1417638"/>
          <a:ext cx="8229600" cy="1554162"/>
        </p:xfrm>
        <a:graphic>
          <a:graphicData uri="http://schemas.openxmlformats.org/drawingml/2006/table">
            <a:tbl>
              <a:tblPr firstRow="1" firstCol="1" bandRow="1"/>
              <a:tblGrid>
                <a:gridCol w="2813806">
                  <a:extLst>
                    <a:ext uri="{9D8B030D-6E8A-4147-A177-3AD203B41FA5}">
                      <a16:colId xmlns:a16="http://schemas.microsoft.com/office/drawing/2014/main" xmlns="" val="2299839321"/>
                    </a:ext>
                  </a:extLst>
                </a:gridCol>
                <a:gridCol w="5415794">
                  <a:extLst>
                    <a:ext uri="{9D8B030D-6E8A-4147-A177-3AD203B41FA5}">
                      <a16:colId xmlns:a16="http://schemas.microsoft.com/office/drawing/2014/main" xmlns="" val="2358305851"/>
                    </a:ext>
                  </a:extLst>
                </a:gridCol>
              </a:tblGrid>
              <a:tr h="777081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Standard # 16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Affidavits</a:t>
                      </a:r>
                    </a:p>
                  </a:txBody>
                  <a:tcPr marL="73025" marR="73025" marT="22860" marB="22860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Requires policy requiring an affiant be under oath and in the presence of a notary and provide truthful and accurate statements based on personal knowledge or being familiar with the business records.</a:t>
                      </a:r>
                    </a:p>
                  </a:txBody>
                  <a:tcPr marL="73025" marR="73025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5897192"/>
                  </a:ext>
                </a:extLst>
              </a:tr>
              <a:tr h="777081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Standard # 17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Commissions</a:t>
                      </a:r>
                    </a:p>
                  </a:txBody>
                  <a:tcPr marL="73025" marR="73025" marT="22860" marB="22860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Requires all commissions or bonuses based on collection activity to include compliance-related criteria for the payment of such forms of compensation.</a:t>
                      </a:r>
                    </a:p>
                  </a:txBody>
                  <a:tcPr marL="73025" marR="73025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7529243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894310"/>
              </p:ext>
            </p:extLst>
          </p:nvPr>
        </p:nvGraphicFramePr>
        <p:xfrm>
          <a:off x="457200" y="2971800"/>
          <a:ext cx="8229600" cy="3428999"/>
        </p:xfrm>
        <a:graphic>
          <a:graphicData uri="http://schemas.openxmlformats.org/drawingml/2006/table">
            <a:tbl>
              <a:tblPr firstRow="1" firstCol="1" bandRow="1"/>
              <a:tblGrid>
                <a:gridCol w="2715880">
                  <a:extLst>
                    <a:ext uri="{9D8B030D-6E8A-4147-A177-3AD203B41FA5}">
                      <a16:colId xmlns:a16="http://schemas.microsoft.com/office/drawing/2014/main" xmlns="" val="2448733194"/>
                    </a:ext>
                  </a:extLst>
                </a:gridCol>
                <a:gridCol w="5513720">
                  <a:extLst>
                    <a:ext uri="{9D8B030D-6E8A-4147-A177-3AD203B41FA5}">
                      <a16:colId xmlns:a16="http://schemas.microsoft.com/office/drawing/2014/main" xmlns="" val="2267899622"/>
                    </a:ext>
                  </a:extLst>
                </a:gridCol>
              </a:tblGrid>
              <a:tr h="502875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Series “B” Standards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Debt Buying Companies and Creditors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36830" marB="36830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4406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94362244"/>
                  </a:ext>
                </a:extLst>
              </a:tr>
              <a:tr h="705375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Standard # 18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Purchase &amp; Sale Documentation Requirements</a:t>
                      </a:r>
                    </a:p>
                  </a:txBody>
                  <a:tcPr marL="73025" marR="73025" marT="36830" marB="36830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Requires 14 distinct data and document elements (consistent with CFPB and OCC mandated practices) and an additional nine data and document elements DBA deems as a best practice. </a:t>
                      </a:r>
                    </a:p>
                  </a:txBody>
                  <a:tcPr marL="73025" marR="73025" marT="36830" marB="368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20641105"/>
                  </a:ext>
                </a:extLst>
              </a:tr>
              <a:tr h="502875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Standard # 19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Representations &amp; Warranties</a:t>
                      </a:r>
                    </a:p>
                  </a:txBody>
                  <a:tcPr marL="73025" marR="73025" marT="36830" marB="36830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Requires the inclusion of five specific representations and warranties in all purchase agreements.</a:t>
                      </a:r>
                    </a:p>
                  </a:txBody>
                  <a:tcPr marL="73025" marR="73025" marT="36830" marB="368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4732531"/>
                  </a:ext>
                </a:extLst>
              </a:tr>
              <a:tr h="1717874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Standard # 20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Sale Restrictions</a:t>
                      </a:r>
                    </a:p>
                  </a:txBody>
                  <a:tcPr marL="73025" marR="73025" marT="36830" marB="36830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Prohibits the sale of accounts when: (1) the seller does not have access to original account-level documentation; (2) the consumer disputes the validity or accuracy of the debt; (3) an account has been settled-in-full or paid-in-full; (4) the account has been identified as having been created as a result of identity theft or fraud; (5) proper due diligence on the purchasing company has not been performed; and (6) terms and conditions are not contained in the sales agreement that requires the purchaser to meet or exceed DBA certification standards.</a:t>
                      </a:r>
                    </a:p>
                  </a:txBody>
                  <a:tcPr marL="73025" marR="73025" marT="36830" marB="368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529119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7530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/>
              <a:t>David Reid</a:t>
            </a:r>
          </a:p>
          <a:p>
            <a:pPr marL="0" indent="0">
              <a:buNone/>
            </a:pPr>
            <a:r>
              <a:rPr lang="en-US" sz="2000" dirty="0"/>
              <a:t>Director of Government Affairs &amp; Policy</a:t>
            </a:r>
          </a:p>
          <a:p>
            <a:pPr marL="0" indent="0">
              <a:buNone/>
            </a:pPr>
            <a:r>
              <a:rPr lang="en-US" sz="2000" dirty="0"/>
              <a:t>DBA International</a:t>
            </a:r>
          </a:p>
          <a:p>
            <a:pPr marL="0" indent="0">
              <a:buNone/>
            </a:pPr>
            <a:r>
              <a:rPr lang="en-US" sz="2000" dirty="0"/>
              <a:t>(916) 779-2492</a:t>
            </a:r>
          </a:p>
          <a:p>
            <a:pPr marL="0" indent="0">
              <a:buNone/>
            </a:pPr>
            <a:r>
              <a:rPr lang="en-US" sz="2000" dirty="0"/>
              <a:t>dreid@dbainternational.org</a:t>
            </a:r>
          </a:p>
          <a:p>
            <a:pPr marL="0" indent="0">
              <a:buNone/>
            </a:pPr>
            <a:r>
              <a:rPr lang="en-US" sz="2000" dirty="0"/>
              <a:t>www.dbainternational.org</a:t>
            </a:r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82520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3193</TotalTime>
  <Words>922</Words>
  <Application>Microsoft Macintosh PowerPoint</Application>
  <PresentationFormat>On-screen Show (4:3)</PresentationFormat>
  <Paragraphs>95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Candara</vt:lpstr>
      <vt:lpstr>Georgia</vt:lpstr>
      <vt:lpstr>Myriad pro</vt:lpstr>
      <vt:lpstr>Times New Roman</vt:lpstr>
      <vt:lpstr>Office Theme</vt:lpstr>
      <vt:lpstr>North American Collection Agency Regulatory Association   Debt Buying Issues</vt:lpstr>
      <vt:lpstr>History of Debt Buying</vt:lpstr>
      <vt:lpstr>Debt Buying Since 2009</vt:lpstr>
      <vt:lpstr>Receivables Management Certification Program (RMCP)</vt:lpstr>
      <vt:lpstr>Receivables Management Certification Program (RMCP)</vt:lpstr>
      <vt:lpstr>RMCP (cont.)</vt:lpstr>
      <vt:lpstr>RMCP (cont.)</vt:lpstr>
      <vt:lpstr>RMCP (cont.)</vt:lpstr>
      <vt:lpstr>Contact Information</vt:lpstr>
    </vt:vector>
  </TitlesOfParts>
  <Company>HP</Company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Annette Marteeny</dc:creator>
  <cp:lastModifiedBy>David Reid</cp:lastModifiedBy>
  <cp:revision>51</cp:revision>
  <dcterms:created xsi:type="dcterms:W3CDTF">2014-04-22T20:14:41Z</dcterms:created>
  <dcterms:modified xsi:type="dcterms:W3CDTF">2016-10-11T05:51:58Z</dcterms:modified>
</cp:coreProperties>
</file>