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64" r:id="rId3"/>
    <p:sldId id="260" r:id="rId4"/>
    <p:sldId id="262" r:id="rId5"/>
    <p:sldId id="268" r:id="rId6"/>
    <p:sldId id="265" r:id="rId7"/>
    <p:sldId id="263" r:id="rId8"/>
    <p:sldId id="270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92" autoAdjust="0"/>
    <p:restoredTop sz="94660"/>
  </p:normalViewPr>
  <p:slideViewPr>
    <p:cSldViewPr>
      <p:cViewPr varScale="1">
        <p:scale>
          <a:sx n="84" d="100"/>
          <a:sy n="84" d="100"/>
        </p:scale>
        <p:origin x="1320" y="8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269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FD8C2-01CB-433A-826F-7150D1695C6F}" type="datetimeFigureOut">
              <a:rPr lang="en-US" smtClean="0"/>
              <a:t>10/10/2016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114CB-0971-4472-92A8-CF45F11C1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469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Utilize our Registered Agents website to track all license renewals/reports via a calendar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114CB-0971-4472-92A8-CF45F11C1A2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5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2324102" y="-266702"/>
            <a:ext cx="4572000" cy="81534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16200000">
            <a:off x="3825191" y="-2224991"/>
            <a:ext cx="1341220" cy="79248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2686052" y="438149"/>
            <a:ext cx="3619498" cy="79248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780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8080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516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mailto:licensing@Americollect.com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04800" y="622929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 smtClean="0"/>
              <a:t>Email </a:t>
            </a:r>
            <a:r>
              <a:rPr lang="en-US" sz="1000" dirty="0" smtClean="0">
                <a:hlinkClick r:id="rId14"/>
              </a:rPr>
              <a:t>licensing@Americollect.com</a:t>
            </a:r>
            <a:r>
              <a:rPr lang="en-US" sz="1000" dirty="0" smtClean="0"/>
              <a:t>  </a:t>
            </a:r>
            <a:endParaRPr lang="en-US" sz="1000" dirty="0"/>
          </a:p>
        </p:txBody>
      </p:sp>
      <p:pic>
        <p:nvPicPr>
          <p:cNvPr id="12" name="Picture 11" descr="Ridiculously_Nice_LOGO RGB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5638800" y="152400"/>
            <a:ext cx="3095244" cy="387669"/>
          </a:xfrm>
          <a:prstGeom prst="rect">
            <a:avLst/>
          </a:prstGeom>
        </p:spPr>
      </p:pic>
      <p:pic>
        <p:nvPicPr>
          <p:cNvPr id="9" name="Picture 8" descr="Trapazoids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0" y="0"/>
            <a:ext cx="7124700" cy="4191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Industries Perspective on Licensing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By Melissa Kracht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792162"/>
            <a:ext cx="8229600" cy="884238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     Maintaining </a:t>
            </a:r>
            <a:r>
              <a:rPr lang="en-US" sz="3600" dirty="0"/>
              <a:t>Licenses in </a:t>
            </a:r>
            <a:r>
              <a:rPr lang="en-US" sz="3600" dirty="0" smtClean="0"/>
              <a:t>Multiple </a:t>
            </a:r>
            <a:r>
              <a:rPr lang="en-US" sz="3600" dirty="0"/>
              <a:t>States</a:t>
            </a:r>
          </a:p>
        </p:txBody>
      </p:sp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 rotWithShape="1">
          <a:blip r:embed="rId2"/>
          <a:srcRect r="50022" b="4365"/>
          <a:stretch/>
        </p:blipFill>
        <p:spPr bwMode="auto">
          <a:xfrm>
            <a:off x="304800" y="1524000"/>
            <a:ext cx="8534400" cy="51816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71332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5962"/>
            <a:ext cx="8229600" cy="1112838"/>
          </a:xfrm>
        </p:spPr>
        <p:txBody>
          <a:bodyPr>
            <a:noAutofit/>
          </a:bodyPr>
          <a:lstStyle/>
          <a:p>
            <a:r>
              <a:rPr lang="en-US" sz="3600" dirty="0" smtClean="0"/>
              <a:t>        Maintaining </a:t>
            </a:r>
            <a:r>
              <a:rPr lang="en-US" sz="3600" dirty="0"/>
              <a:t>Licenses in </a:t>
            </a:r>
            <a:r>
              <a:rPr lang="en-US" sz="3600" dirty="0" smtClean="0"/>
              <a:t>Multiple </a:t>
            </a:r>
            <a:r>
              <a:rPr lang="en-US" sz="3600" dirty="0"/>
              <a:t>States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/>
          <a:srcRect l="28993" t="27614" r="29569"/>
          <a:stretch/>
        </p:blipFill>
        <p:spPr bwMode="auto">
          <a:xfrm>
            <a:off x="2428580" y="1600200"/>
            <a:ext cx="4429420" cy="4724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1905000"/>
            <a:ext cx="5943600" cy="3733800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Different requirements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Multiple filings for each state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States have become stricter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Multiple trust accounts needed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Response times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Time consuming</a:t>
            </a:r>
          </a:p>
        </p:txBody>
      </p:sp>
    </p:spTree>
    <p:extLst>
      <p:ext uri="{BB962C8B-B14F-4D97-AF65-F5344CB8AC3E}">
        <p14:creationId xmlns:p14="http://schemas.microsoft.com/office/powerpoint/2010/main" val="29478675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Overcoming Challenges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05000"/>
            <a:ext cx="7924800" cy="3886200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Utilize Registered Agents’ website &amp; email reminders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In-house excel tracker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Individual state license folders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Centralized email inbox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Monthly licensing meetings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smtClean="0"/>
              <a:t>Cross training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0737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Overcoming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298" t="17332" r="3464" b="3230"/>
          <a:stretch/>
        </p:blipFill>
        <p:spPr>
          <a:xfrm>
            <a:off x="76200" y="1524000"/>
            <a:ext cx="89916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5367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1577" b="4278"/>
          <a:stretch/>
        </p:blipFill>
        <p:spPr>
          <a:xfrm>
            <a:off x="152751" y="2057400"/>
            <a:ext cx="8915049" cy="3962400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762000"/>
            <a:ext cx="8229600" cy="8842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Overcoming Challenges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600200" y="4038600"/>
            <a:ext cx="1371600" cy="762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5813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3352800"/>
          </a:xfrm>
        </p:spPr>
        <p:txBody>
          <a:bodyPr>
            <a:noAutofit/>
          </a:bodyPr>
          <a:lstStyle/>
          <a:p>
            <a:r>
              <a:rPr lang="en-US" sz="19900" dirty="0" smtClean="0">
                <a:solidFill>
                  <a:srgbClr val="FF0000"/>
                </a:solidFill>
              </a:rPr>
              <a:t>NMLS</a:t>
            </a:r>
            <a:endParaRPr lang="en-US" sz="19900" dirty="0">
              <a:solidFill>
                <a:srgbClr val="FF0000"/>
              </a:solidFill>
            </a:endParaRPr>
          </a:p>
        </p:txBody>
      </p:sp>
      <p:sp>
        <p:nvSpPr>
          <p:cNvPr id="4" name="Title 1"/>
          <p:cNvSpPr txBox="1"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Overcoming Challenges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04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533400"/>
            <a:ext cx="7772400" cy="1470025"/>
          </a:xfrm>
        </p:spPr>
        <p:txBody>
          <a:bodyPr/>
          <a:lstStyle/>
          <a:p>
            <a:r>
              <a:rPr lang="en-US" dirty="0" smtClean="0"/>
              <a:t>NMLS – If Only!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667000"/>
            <a:ext cx="8153400" cy="16002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Systematic way to file annual 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r</a:t>
            </a:r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</a:rPr>
              <a:t>eports and other agency renewals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534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Americollect Template</Template>
  <TotalTime>320</TotalTime>
  <Words>100</Words>
  <Application>Microsoft Office PowerPoint</Application>
  <PresentationFormat>On-screen Show (4:3)</PresentationFormat>
  <Paragraphs>28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Industries Perspective on Licensing</vt:lpstr>
      <vt:lpstr>        Maintaining Licenses in Multiple States</vt:lpstr>
      <vt:lpstr>        Maintaining Licenses in Multiple States</vt:lpstr>
      <vt:lpstr>Challenges</vt:lpstr>
      <vt:lpstr>Overcoming Challenges</vt:lpstr>
      <vt:lpstr>Overcoming Challenges</vt:lpstr>
      <vt:lpstr>PowerPoint Presentation</vt:lpstr>
      <vt:lpstr>Overcoming Challenges</vt:lpstr>
      <vt:lpstr>NMLS – If Only!</vt:lpstr>
    </vt:vector>
  </TitlesOfParts>
  <Company>Americollect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Kracht</dc:creator>
  <cp:lastModifiedBy>Mary Pfaff</cp:lastModifiedBy>
  <cp:revision>20</cp:revision>
  <dcterms:created xsi:type="dcterms:W3CDTF">2016-10-05T14:26:28Z</dcterms:created>
  <dcterms:modified xsi:type="dcterms:W3CDTF">2016-10-10T20:15:34Z</dcterms:modified>
</cp:coreProperties>
</file>