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C4C"/>
    <a:srgbClr val="32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66150" autoAdjust="0"/>
  </p:normalViewPr>
  <p:slideViewPr>
    <p:cSldViewPr snapToGrid="0">
      <p:cViewPr varScale="1">
        <p:scale>
          <a:sx n="84" d="100"/>
          <a:sy n="84" d="100"/>
        </p:scale>
        <p:origin x="14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8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BEE2-9F2F-4C98-8C3C-7965BB532B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98E4BD-8540-4773-93AA-1C39EA9B064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Consumer </a:t>
          </a:r>
          <a:r>
            <a:rPr lang="en-US" sz="2400" b="1" u="sng" dirty="0" smtClean="0">
              <a:solidFill>
                <a:schemeClr val="tx1"/>
              </a:solidFill>
            </a:rPr>
            <a:t>Chooses</a:t>
          </a:r>
          <a:r>
            <a:rPr lang="en-US" sz="2400" b="1" dirty="0" smtClean="0">
              <a:solidFill>
                <a:schemeClr val="tx1"/>
              </a:solidFill>
            </a:rPr>
            <a:t> to Communicate Electronically</a:t>
          </a:r>
          <a:endParaRPr lang="en-US" sz="2400" b="1" dirty="0">
            <a:solidFill>
              <a:schemeClr val="tx1"/>
            </a:solidFill>
          </a:endParaRPr>
        </a:p>
      </dgm:t>
    </dgm:pt>
    <dgm:pt modelId="{492986E7-44C8-4443-BC95-6E61F9FB1F14}" type="parTrans" cxnId="{265F2A15-B8C8-41E8-93C4-9C1907218793}">
      <dgm:prSet/>
      <dgm:spPr/>
      <dgm:t>
        <a:bodyPr/>
        <a:lstStyle/>
        <a:p>
          <a:endParaRPr lang="en-US"/>
        </a:p>
      </dgm:t>
    </dgm:pt>
    <dgm:pt modelId="{54AAAC66-C4D7-4D6D-AD07-9240B8F29329}" type="sibTrans" cxnId="{265F2A15-B8C8-41E8-93C4-9C1907218793}">
      <dgm:prSet/>
      <dgm:spPr/>
      <dgm:t>
        <a:bodyPr/>
        <a:lstStyle/>
        <a:p>
          <a:endParaRPr lang="en-US"/>
        </a:p>
      </dgm:t>
    </dgm:pt>
    <dgm:pt modelId="{6C075D50-005C-4AC8-8955-B066CB75E9C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Manages Account Electronically</a:t>
          </a:r>
          <a:endParaRPr lang="en-US" b="1" dirty="0">
            <a:solidFill>
              <a:schemeClr val="tx1"/>
            </a:solidFill>
          </a:endParaRPr>
        </a:p>
      </dgm:t>
    </dgm:pt>
    <dgm:pt modelId="{C505BC1A-3B88-4957-9086-AF1BF1CA2274}" type="parTrans" cxnId="{5FF79FF9-D6D5-4C35-A065-3CA108149B2F}">
      <dgm:prSet/>
      <dgm:spPr/>
      <dgm:t>
        <a:bodyPr/>
        <a:lstStyle/>
        <a:p>
          <a:endParaRPr lang="en-US"/>
        </a:p>
      </dgm:t>
    </dgm:pt>
    <dgm:pt modelId="{634568FC-8877-44FF-9CA3-02F88E277281}" type="sibTrans" cxnId="{5FF79FF9-D6D5-4C35-A065-3CA108149B2F}">
      <dgm:prSet/>
      <dgm:spPr/>
      <dgm:t>
        <a:bodyPr/>
        <a:lstStyle/>
        <a:p>
          <a:endParaRPr lang="en-US"/>
        </a:p>
      </dgm:t>
    </dgm:pt>
    <dgm:pt modelId="{52E0B1F9-D1D4-44F5-B113-F516277A0AE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Electronic Internal Collections</a:t>
          </a:r>
          <a:endParaRPr lang="en-US" b="1" dirty="0">
            <a:solidFill>
              <a:schemeClr val="tx1"/>
            </a:solidFill>
          </a:endParaRPr>
        </a:p>
      </dgm:t>
    </dgm:pt>
    <dgm:pt modelId="{CE3FE40C-1C72-4658-8591-61AB63D38EA1}" type="parTrans" cxnId="{D4DA49AA-5D67-4EF5-AE8F-7DBA9E45C5C6}">
      <dgm:prSet/>
      <dgm:spPr/>
      <dgm:t>
        <a:bodyPr/>
        <a:lstStyle/>
        <a:p>
          <a:endParaRPr lang="en-US"/>
        </a:p>
      </dgm:t>
    </dgm:pt>
    <dgm:pt modelId="{67ECAFCC-8406-4586-A9A3-A0ACB2A6FE60}" type="sibTrans" cxnId="{D4DA49AA-5D67-4EF5-AE8F-7DBA9E45C5C6}">
      <dgm:prSet/>
      <dgm:spPr/>
      <dgm:t>
        <a:bodyPr/>
        <a:lstStyle/>
        <a:p>
          <a:endParaRPr lang="en-US"/>
        </a:p>
      </dgm:t>
    </dgm:pt>
    <dgm:pt modelId="{DF304462-A2E7-4113-8A71-468E9929F00A}" type="pres">
      <dgm:prSet presAssocID="{604DBEE2-9F2F-4C98-8C3C-7965BB532B7F}" presName="CompostProcess" presStyleCnt="0">
        <dgm:presLayoutVars>
          <dgm:dir/>
          <dgm:resizeHandles val="exact"/>
        </dgm:presLayoutVars>
      </dgm:prSet>
      <dgm:spPr/>
    </dgm:pt>
    <dgm:pt modelId="{E09586EC-2160-4231-9C77-9FA154F5FB35}" type="pres">
      <dgm:prSet presAssocID="{604DBEE2-9F2F-4C98-8C3C-7965BB532B7F}" presName="arrow" presStyleLbl="bgShp" presStyleIdx="0" presStyleCnt="1"/>
      <dgm:spPr/>
    </dgm:pt>
    <dgm:pt modelId="{8685AF06-94B3-444F-A33D-1320834208B3}" type="pres">
      <dgm:prSet presAssocID="{604DBEE2-9F2F-4C98-8C3C-7965BB532B7F}" presName="linearProcess" presStyleCnt="0"/>
      <dgm:spPr/>
    </dgm:pt>
    <dgm:pt modelId="{809FFFA5-C963-4158-95D9-C0CC3FBC33D9}" type="pres">
      <dgm:prSet presAssocID="{E598E4BD-8540-4773-93AA-1C39EA9B064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77F6D-4153-4562-9FD7-9D46D8093200}" type="pres">
      <dgm:prSet presAssocID="{54AAAC66-C4D7-4D6D-AD07-9240B8F29329}" presName="sibTrans" presStyleCnt="0"/>
      <dgm:spPr/>
    </dgm:pt>
    <dgm:pt modelId="{3D05A881-9231-469A-82A5-84E414B0088E}" type="pres">
      <dgm:prSet presAssocID="{6C075D50-005C-4AC8-8955-B066CB75E9C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D91D8-D6C8-4E20-9D7A-B1D01C8B10CF}" type="pres">
      <dgm:prSet presAssocID="{634568FC-8877-44FF-9CA3-02F88E277281}" presName="sibTrans" presStyleCnt="0"/>
      <dgm:spPr/>
    </dgm:pt>
    <dgm:pt modelId="{4A8B334C-2D37-4800-939D-CCA668F80316}" type="pres">
      <dgm:prSet presAssocID="{52E0B1F9-D1D4-44F5-B113-F516277A0AE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0B9CC-97C0-4EB4-94A8-19E6960782CA}" type="presOf" srcId="{52E0B1F9-D1D4-44F5-B113-F516277A0AE7}" destId="{4A8B334C-2D37-4800-939D-CCA668F80316}" srcOrd="0" destOrd="0" presId="urn:microsoft.com/office/officeart/2005/8/layout/hProcess9"/>
    <dgm:cxn modelId="{7021543A-B0D2-4BAC-9E2B-396A64664FE1}" type="presOf" srcId="{604DBEE2-9F2F-4C98-8C3C-7965BB532B7F}" destId="{DF304462-A2E7-4113-8A71-468E9929F00A}" srcOrd="0" destOrd="0" presId="urn:microsoft.com/office/officeart/2005/8/layout/hProcess9"/>
    <dgm:cxn modelId="{D4DA49AA-5D67-4EF5-AE8F-7DBA9E45C5C6}" srcId="{604DBEE2-9F2F-4C98-8C3C-7965BB532B7F}" destId="{52E0B1F9-D1D4-44F5-B113-F516277A0AE7}" srcOrd="2" destOrd="0" parTransId="{CE3FE40C-1C72-4658-8591-61AB63D38EA1}" sibTransId="{67ECAFCC-8406-4586-A9A3-A0ACB2A6FE60}"/>
    <dgm:cxn modelId="{E5AB19BE-2730-4DC1-ABF2-D4B652E7CA8B}" type="presOf" srcId="{6C075D50-005C-4AC8-8955-B066CB75E9C3}" destId="{3D05A881-9231-469A-82A5-84E414B0088E}" srcOrd="0" destOrd="0" presId="urn:microsoft.com/office/officeart/2005/8/layout/hProcess9"/>
    <dgm:cxn modelId="{265F2A15-B8C8-41E8-93C4-9C1907218793}" srcId="{604DBEE2-9F2F-4C98-8C3C-7965BB532B7F}" destId="{E598E4BD-8540-4773-93AA-1C39EA9B0640}" srcOrd="0" destOrd="0" parTransId="{492986E7-44C8-4443-BC95-6E61F9FB1F14}" sibTransId="{54AAAC66-C4D7-4D6D-AD07-9240B8F29329}"/>
    <dgm:cxn modelId="{5FF79FF9-D6D5-4C35-A065-3CA108149B2F}" srcId="{604DBEE2-9F2F-4C98-8C3C-7965BB532B7F}" destId="{6C075D50-005C-4AC8-8955-B066CB75E9C3}" srcOrd="1" destOrd="0" parTransId="{C505BC1A-3B88-4957-9086-AF1BF1CA2274}" sibTransId="{634568FC-8877-44FF-9CA3-02F88E277281}"/>
    <dgm:cxn modelId="{63AE8734-E832-4E80-B31E-F1D07332B95E}" type="presOf" srcId="{E598E4BD-8540-4773-93AA-1C39EA9B0640}" destId="{809FFFA5-C963-4158-95D9-C0CC3FBC33D9}" srcOrd="0" destOrd="0" presId="urn:microsoft.com/office/officeart/2005/8/layout/hProcess9"/>
    <dgm:cxn modelId="{C7927397-FB9A-4EF5-AA3C-84449F1E2D07}" type="presParOf" srcId="{DF304462-A2E7-4113-8A71-468E9929F00A}" destId="{E09586EC-2160-4231-9C77-9FA154F5FB35}" srcOrd="0" destOrd="0" presId="urn:microsoft.com/office/officeart/2005/8/layout/hProcess9"/>
    <dgm:cxn modelId="{103EC967-BD01-4690-ABA5-36029745F859}" type="presParOf" srcId="{DF304462-A2E7-4113-8A71-468E9929F00A}" destId="{8685AF06-94B3-444F-A33D-1320834208B3}" srcOrd="1" destOrd="0" presId="urn:microsoft.com/office/officeart/2005/8/layout/hProcess9"/>
    <dgm:cxn modelId="{BD551FD4-8C7D-4DE2-B0F7-BDDA27F9BC8A}" type="presParOf" srcId="{8685AF06-94B3-444F-A33D-1320834208B3}" destId="{809FFFA5-C963-4158-95D9-C0CC3FBC33D9}" srcOrd="0" destOrd="0" presId="urn:microsoft.com/office/officeart/2005/8/layout/hProcess9"/>
    <dgm:cxn modelId="{945A61F8-CBE5-4EF4-BF66-1A875EA53481}" type="presParOf" srcId="{8685AF06-94B3-444F-A33D-1320834208B3}" destId="{E6177F6D-4153-4562-9FD7-9D46D8093200}" srcOrd="1" destOrd="0" presId="urn:microsoft.com/office/officeart/2005/8/layout/hProcess9"/>
    <dgm:cxn modelId="{336D47A7-E0CE-421C-8B2F-15370D9D9625}" type="presParOf" srcId="{8685AF06-94B3-444F-A33D-1320834208B3}" destId="{3D05A881-9231-469A-82A5-84E414B0088E}" srcOrd="2" destOrd="0" presId="urn:microsoft.com/office/officeart/2005/8/layout/hProcess9"/>
    <dgm:cxn modelId="{32C906DB-182C-4565-9C12-066F6788E460}" type="presParOf" srcId="{8685AF06-94B3-444F-A33D-1320834208B3}" destId="{C0DD91D8-D6C8-4E20-9D7A-B1D01C8B10CF}" srcOrd="3" destOrd="0" presId="urn:microsoft.com/office/officeart/2005/8/layout/hProcess9"/>
    <dgm:cxn modelId="{9F6C3F77-2BC2-4898-906F-ABE80C4EDDB8}" type="presParOf" srcId="{8685AF06-94B3-444F-A33D-1320834208B3}" destId="{4A8B334C-2D37-4800-939D-CCA668F803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2321-0507-481A-8619-B6A888C893C1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5ACD-88D8-426E-AF34-9ECD4CF6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1F2D-0A4C-4625-824F-8241E4F39E30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79C4-507D-48DE-A732-BFE7132D4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79C4-507D-48DE-A732-BFE7132D47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0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Oswald" panose="02000503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7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3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rgbClr val="327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7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2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9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B58D-3F1D-4FE2-B590-D55981FB9E88}" type="datetimeFigureOut">
              <a:rPr lang="en-US" smtClean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0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E4C4C"/>
                </a:solidFill>
              </a:defRPr>
            </a:lvl1pPr>
          </a:lstStyle>
          <a:p>
            <a:r>
              <a:rPr lang="en-US" dirty="0" smtClean="0"/>
              <a:t>www.crconsortium.org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B559-58F5-4BB3-915C-FC7FC5C0A7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6095333"/>
            <a:ext cx="1943100" cy="7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21st Century Debt Collection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20th Century Regulatory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8042"/>
            <a:ext cx="9144000" cy="24881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David D. Cherner, Esq.</a:t>
            </a:r>
          </a:p>
          <a:p>
            <a:pPr algn="l"/>
            <a:r>
              <a:rPr lang="en-US" b="1" dirty="0"/>
              <a:t>Moss &amp; Barnett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Tim Bauer, Co-Executive Director</a:t>
            </a:r>
          </a:p>
          <a:p>
            <a:pPr algn="l"/>
            <a:r>
              <a:rPr lang="en-US" b="1" dirty="0"/>
              <a:t>Consumer Relations </a:t>
            </a:r>
            <a:r>
              <a:rPr lang="en-US" b="1" dirty="0" smtClean="0"/>
              <a:t>Consortium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October 2017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Consumer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Consent management </a:t>
            </a:r>
          </a:p>
          <a:p>
            <a:pPr marL="457200" indent="-457200"/>
            <a:r>
              <a:rPr lang="en-US" dirty="0"/>
              <a:t>Applying call and mail analytics to omni-channel</a:t>
            </a:r>
          </a:p>
          <a:p>
            <a:pPr marL="457200" indent="-457200"/>
            <a:r>
              <a:rPr lang="en-US" dirty="0"/>
              <a:t>Related security, privacy, and oversight </a:t>
            </a:r>
          </a:p>
          <a:p>
            <a:pPr marL="457200" indent="-457200"/>
            <a:r>
              <a:rPr lang="en-US" dirty="0"/>
              <a:t>Managing changing landscape around ARM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7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Framework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dirty="0"/>
              <a:t>Blurring line between first-party, early-out, third-party</a:t>
            </a:r>
          </a:p>
          <a:p>
            <a:pPr marL="457200" indent="-457200"/>
            <a:r>
              <a:rPr lang="en-US" dirty="0" smtClean="0"/>
              <a:t>Change </a:t>
            </a:r>
            <a:r>
              <a:rPr lang="en-US" dirty="0"/>
              <a:t>in technology use and CRM development</a:t>
            </a:r>
          </a:p>
          <a:p>
            <a:pPr marL="914400" lvl="1" indent="-457200"/>
            <a:r>
              <a:rPr lang="en-US" dirty="0"/>
              <a:t>Potential unintended shifts in policy </a:t>
            </a:r>
            <a:endParaRPr lang="en-US" dirty="0" smtClean="0"/>
          </a:p>
          <a:p>
            <a:pPr marL="457200" indent="-457200"/>
            <a:r>
              <a:rPr lang="en-US" dirty="0" smtClean="0"/>
              <a:t>Definition </a:t>
            </a:r>
            <a:r>
              <a:rPr lang="en-US" dirty="0"/>
              <a:t>of a communication</a:t>
            </a:r>
          </a:p>
          <a:p>
            <a:pPr marL="914400" lvl="1" indent="-457200"/>
            <a:r>
              <a:rPr lang="en-US" dirty="0"/>
              <a:t>Application of contact restrictions</a:t>
            </a:r>
          </a:p>
          <a:p>
            <a:pPr marL="914400" lvl="1" indent="-457200"/>
            <a:r>
              <a:rPr lang="en-US" dirty="0"/>
              <a:t>Incorporation of templates into omni-channel </a:t>
            </a:r>
          </a:p>
          <a:p>
            <a:pPr marL="457200" indent="-457200"/>
            <a:r>
              <a:rPr lang="en-US" dirty="0"/>
              <a:t>Record retention requirements</a:t>
            </a:r>
          </a:p>
          <a:p>
            <a:pPr marL="914400" lvl="1" indent="-457200"/>
            <a:r>
              <a:rPr lang="en-US" dirty="0"/>
              <a:t>Storage implications</a:t>
            </a:r>
          </a:p>
          <a:p>
            <a:pPr marL="914400" lvl="1" indent="-457200"/>
            <a:r>
              <a:rPr lang="en-US" dirty="0"/>
              <a:t>Remote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2179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8870"/>
            <a:ext cx="10515600" cy="85783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/>
              <a:t>www.crconsortium.org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8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 CRC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30+ of largest ARM firms </a:t>
            </a:r>
          </a:p>
          <a:p>
            <a:r>
              <a:rPr lang="en-US" dirty="0"/>
              <a:t>All CFPB large market participants</a:t>
            </a:r>
          </a:p>
          <a:p>
            <a:r>
              <a:rPr lang="en-US" dirty="0"/>
              <a:t>Collaborate with regulatory agencies</a:t>
            </a:r>
          </a:p>
          <a:p>
            <a:r>
              <a:rPr lang="en-US" dirty="0" smtClean="0"/>
              <a:t>Proactively </a:t>
            </a:r>
            <a:r>
              <a:rPr lang="en-US" dirty="0"/>
              <a:t>engage with consumer </a:t>
            </a:r>
            <a:r>
              <a:rPr lang="en-US" dirty="0" smtClean="0"/>
              <a:t>groups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i="1" dirty="0">
                <a:latin typeface="Georgia" panose="02040502050405020303" pitchFamily="18" charset="0"/>
              </a:rPr>
              <a:t>Collecting the right debt, from the right consumer,  the right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Consumer Action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7" y="1747101"/>
            <a:ext cx="7993930" cy="438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Change in Last 25 Years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55964" y="1906947"/>
            <a:ext cx="10286455" cy="3849688"/>
            <a:chOff x="762000" y="1371600"/>
            <a:chExt cx="6781800" cy="3848953"/>
          </a:xfrm>
        </p:grpSpPr>
        <p:sp>
          <p:nvSpPr>
            <p:cNvPr id="5" name="object 6"/>
            <p:cNvSpPr/>
            <p:nvPr/>
          </p:nvSpPr>
          <p:spPr>
            <a:xfrm>
              <a:off x="762000" y="1371600"/>
              <a:ext cx="6781800" cy="38489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latin typeface="+mn-lt"/>
                <a:cs typeface="+mn-cs"/>
              </a:endParaRPr>
            </a:p>
          </p:txBody>
        </p:sp>
        <p:sp>
          <p:nvSpPr>
            <p:cNvPr id="6" name="object 7"/>
            <p:cNvSpPr>
              <a:spLocks/>
            </p:cNvSpPr>
            <p:nvPr/>
          </p:nvSpPr>
          <p:spPr bwMode="auto">
            <a:xfrm>
              <a:off x="7086600" y="3906735"/>
              <a:ext cx="228600" cy="189005"/>
            </a:xfrm>
            <a:custGeom>
              <a:avLst/>
              <a:gdLst>
                <a:gd name="T0" fmla="*/ 0 w 380365"/>
                <a:gd name="T1" fmla="*/ 0 h 245745"/>
                <a:gd name="T2" fmla="*/ 380365 w 380365"/>
                <a:gd name="T3" fmla="*/ 245745 h 245745"/>
              </a:gdLst>
              <a:ahLst/>
              <a:cxnLst/>
              <a:rect l="T0" t="T1" r="T2" b="T3"/>
              <a:pathLst>
                <a:path w="380365" h="245745">
                  <a:moveTo>
                    <a:pt x="0" y="245630"/>
                  </a:moveTo>
                  <a:lnTo>
                    <a:pt x="380288" y="245630"/>
                  </a:lnTo>
                  <a:lnTo>
                    <a:pt x="380288" y="0"/>
                  </a:lnTo>
                  <a:lnTo>
                    <a:pt x="0" y="0"/>
                  </a:lnTo>
                  <a:lnTo>
                    <a:pt x="0" y="245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200" dirty="0"/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2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Today</a:t>
            </a:r>
          </a:p>
        </p:txBody>
      </p:sp>
      <p:sp>
        <p:nvSpPr>
          <p:cNvPr id="4" name="object 6"/>
          <p:cNvSpPr/>
          <p:nvPr/>
        </p:nvSpPr>
        <p:spPr>
          <a:xfrm>
            <a:off x="858982" y="1892575"/>
            <a:ext cx="10501745" cy="405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Communicate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073357"/>
            <a:ext cx="10515599" cy="370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3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ARM Scenario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59376247"/>
              </p:ext>
            </p:extLst>
          </p:nvPr>
        </p:nvGraphicFramePr>
        <p:xfrm>
          <a:off x="812797" y="2521525"/>
          <a:ext cx="7208986" cy="339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243441" y="2022765"/>
            <a:ext cx="13854" cy="4017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ctagon 11"/>
          <p:cNvSpPr/>
          <p:nvPr/>
        </p:nvSpPr>
        <p:spPr>
          <a:xfrm>
            <a:off x="8853052" y="3144972"/>
            <a:ext cx="2161323" cy="2216735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26337" y="2221286"/>
            <a:ext cx="181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Creditor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89816" y="2221286"/>
            <a:ext cx="263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Collector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87696" y="3694689"/>
            <a:ext cx="209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Mail</a:t>
            </a:r>
          </a:p>
          <a:p>
            <a:pPr algn="ctr"/>
            <a:r>
              <a:rPr lang="en-US" sz="2400" b="1" dirty="0" smtClean="0"/>
              <a:t>&amp;</a:t>
            </a:r>
          </a:p>
          <a:p>
            <a:pPr algn="ctr"/>
            <a:r>
              <a:rPr lang="en-US" sz="2400" b="1" dirty="0" smtClean="0"/>
              <a:t>Phone Calls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6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Shifts in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Increasing demand by </a:t>
            </a:r>
            <a:r>
              <a:rPr lang="en-US" dirty="0" smtClean="0"/>
              <a:t>consumers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Example - FTC ID theft </a:t>
            </a:r>
            <a:r>
              <a:rPr lang="en-US" dirty="0" smtClean="0"/>
              <a:t>affidavit </a:t>
            </a:r>
            <a:endParaRPr lang="en-US" dirty="0"/>
          </a:p>
          <a:p>
            <a:pPr marL="457200" indent="-457200"/>
            <a:r>
              <a:rPr lang="en-US" dirty="0"/>
              <a:t>Creditor/consumer </a:t>
            </a:r>
            <a:r>
              <a:rPr lang="en-US" dirty="0" smtClean="0"/>
              <a:t>expectations </a:t>
            </a:r>
            <a:r>
              <a:rPr lang="en-US" dirty="0"/>
              <a:t>for omni-channel opportunities</a:t>
            </a:r>
          </a:p>
          <a:p>
            <a:pPr marL="457200" indent="-457200"/>
            <a:r>
              <a:rPr lang="en-US" dirty="0"/>
              <a:t>Creditors sending e-mail and cellular phone data</a:t>
            </a:r>
          </a:p>
          <a:p>
            <a:pPr marL="457200" indent="-457200"/>
            <a:r>
              <a:rPr lang="en-US" dirty="0"/>
              <a:t>Mailing and labor costs dynamics</a:t>
            </a:r>
          </a:p>
          <a:p>
            <a:pPr marL="457200" indent="-457200"/>
            <a:r>
              <a:rPr lang="en-US" dirty="0"/>
              <a:t>Web site vs. the call center as the consumer communication hub</a:t>
            </a:r>
          </a:p>
        </p:txBody>
      </p:sp>
    </p:spTree>
    <p:extLst>
      <p:ext uri="{BB962C8B-B14F-4D97-AF65-F5344CB8AC3E}">
        <p14:creationId xmlns:p14="http://schemas.microsoft.com/office/powerpoint/2010/main" val="315357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Communicating with Consumers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/>
            <a:r>
              <a:rPr lang="en-US" dirty="0" smtClean="0"/>
              <a:t>Exponential Move </a:t>
            </a:r>
            <a:r>
              <a:rPr lang="en-US" dirty="0"/>
              <a:t>from landlines to cell phones</a:t>
            </a:r>
          </a:p>
          <a:p>
            <a:pPr marL="624078" indent="-514350"/>
            <a:r>
              <a:rPr lang="en-US" dirty="0" smtClean="0"/>
              <a:t>Telephone Consumer Protection Act</a:t>
            </a:r>
            <a:endParaRPr lang="en-US" dirty="0"/>
          </a:p>
          <a:p>
            <a:pPr marL="1081278" lvl="1" indent="-514350">
              <a:buFont typeface="Wingdings" panose="05000000000000000000" pitchFamily="2" charset="2"/>
              <a:buChar char="§"/>
            </a:pPr>
            <a:r>
              <a:rPr lang="en-US" dirty="0"/>
              <a:t>FCC Definition of ATDS (Automatic Telephone Dialing System)</a:t>
            </a:r>
          </a:p>
          <a:p>
            <a:pPr marL="624078" indent="-514350"/>
            <a:r>
              <a:rPr lang="en-US" dirty="0"/>
              <a:t>Scams have made consumers nervous</a:t>
            </a:r>
          </a:p>
          <a:p>
            <a:pPr marL="1082675" lvl="1" indent="-514350">
              <a:buFont typeface="Wingdings" panose="05000000000000000000" pitchFamily="2" charset="2"/>
              <a:buChar char="§"/>
            </a:pPr>
            <a:r>
              <a:rPr lang="en-US" dirty="0"/>
              <a:t>The “dance” when trying to </a:t>
            </a:r>
            <a:r>
              <a:rPr lang="en-US" dirty="0" smtClean="0"/>
              <a:t>authenticate</a:t>
            </a:r>
            <a:endParaRPr lang="en-US" dirty="0"/>
          </a:p>
          <a:p>
            <a:pPr marL="624078" indent="-514350"/>
            <a:r>
              <a:rPr lang="en-US" dirty="0"/>
              <a:t>“Robocall” Blocking initiative</a:t>
            </a:r>
          </a:p>
          <a:p>
            <a:pPr marL="624078" indent="-514350"/>
            <a:r>
              <a:rPr lang="en-US" dirty="0"/>
              <a:t>Potential </a:t>
            </a:r>
            <a:r>
              <a:rPr lang="en-US" dirty="0" smtClean="0"/>
              <a:t>debt collection rules </a:t>
            </a:r>
            <a:r>
              <a:rPr lang="en-US" dirty="0"/>
              <a:t>limiting contact </a:t>
            </a:r>
            <a:r>
              <a:rPr lang="en-US" dirty="0" smtClean="0"/>
              <a:t>attempts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6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263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Oswald</vt:lpstr>
      <vt:lpstr>Wingdings</vt:lpstr>
      <vt:lpstr>Office Theme</vt:lpstr>
      <vt:lpstr>21st Century Debt Collection  in a 20th Century Regulatory Framework</vt:lpstr>
      <vt:lpstr>About  CRC</vt:lpstr>
      <vt:lpstr>Collaboration with Consumer Action</vt:lpstr>
      <vt:lpstr>Biggest Change in Last 25 Years</vt:lpstr>
      <vt:lpstr>Communication Today</vt:lpstr>
      <vt:lpstr>How We Communicate</vt:lpstr>
      <vt:lpstr>A Typical ARM Scenario</vt:lpstr>
      <vt:lpstr>Communication Shifts in ARM</vt:lpstr>
      <vt:lpstr>Challenges to Communicating with Consumers </vt:lpstr>
      <vt:lpstr>Supporting Consumer Choice</vt:lpstr>
      <vt:lpstr>Legal Framework &amp; Challenges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Debt Collection  in a 20th Century Regulatory Framework</dc:title>
  <dc:creator>Benotti, Elizabeth (DOB)</dc:creator>
  <cp:lastModifiedBy>Benotti, Elizabeth (DOB)</cp:lastModifiedBy>
  <cp:revision>1</cp:revision>
  <dcterms:modified xsi:type="dcterms:W3CDTF">2017-12-29T16:52:31Z</dcterms:modified>
</cp:coreProperties>
</file>