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7"/>
  </p:notesMasterIdLst>
  <p:sldIdLst>
    <p:sldId id="256" r:id="rId6"/>
    <p:sldId id="258" r:id="rId7"/>
    <p:sldId id="316" r:id="rId8"/>
    <p:sldId id="277" r:id="rId9"/>
    <p:sldId id="278" r:id="rId10"/>
    <p:sldId id="301" r:id="rId11"/>
    <p:sldId id="314" r:id="rId12"/>
    <p:sldId id="315" r:id="rId13"/>
    <p:sldId id="262" r:id="rId14"/>
    <p:sldId id="302" r:id="rId15"/>
    <p:sldId id="303" r:id="rId16"/>
    <p:sldId id="305" r:id="rId17"/>
    <p:sldId id="261" r:id="rId18"/>
    <p:sldId id="306" r:id="rId19"/>
    <p:sldId id="312" r:id="rId20"/>
    <p:sldId id="313" r:id="rId21"/>
    <p:sldId id="268" r:id="rId22"/>
    <p:sldId id="260" r:id="rId23"/>
    <p:sldId id="259" r:id="rId24"/>
    <p:sldId id="267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976"/>
    <a:srgbClr val="336699"/>
    <a:srgbClr val="1C2674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1A3976"/>
                </a:solidFill>
              </a:rPr>
              <a:t>Companies with debt collector licenses in NMLS</a:t>
            </a:r>
          </a:p>
          <a:p>
            <a:pPr>
              <a:defRPr/>
            </a:pPr>
            <a:r>
              <a:rPr lang="en-US" sz="1600" dirty="0">
                <a:solidFill>
                  <a:srgbClr val="1A3976"/>
                </a:solidFill>
              </a:rPr>
              <a:t>as of June 30,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companies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Sheet1!$B$2:$B$9</c:f>
              <c:numCache>
                <c:formatCode>#,##0</c:formatCode>
                <c:ptCount val="8"/>
                <c:pt idx="0">
                  <c:v>459</c:v>
                </c:pt>
                <c:pt idx="1">
                  <c:v>143</c:v>
                </c:pt>
                <c:pt idx="2">
                  <c:v>131</c:v>
                </c:pt>
                <c:pt idx="3">
                  <c:v>117</c:v>
                </c:pt>
                <c:pt idx="4">
                  <c:v>119</c:v>
                </c:pt>
                <c:pt idx="5">
                  <c:v>116</c:v>
                </c:pt>
                <c:pt idx="6">
                  <c:v>70</c:v>
                </c:pt>
                <c:pt idx="7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A2-482C-9F4E-F889B987C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280240"/>
        <c:axId val="153280632"/>
      </c:barChart>
      <c:catAx>
        <c:axId val="15328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states in which company is licensed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0632"/>
        <c:crosses val="autoZero"/>
        <c:auto val="1"/>
        <c:lblAlgn val="ctr"/>
        <c:lblOffset val="100"/>
        <c:noMultiLvlLbl val="0"/>
      </c:catAx>
      <c:valAx>
        <c:axId val="15328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Number of companies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1</c:v>
                </c:pt>
                <c:pt idx="1">
                  <c:v>2-5</c:v>
                </c:pt>
                <c:pt idx="2">
                  <c:v>6-10</c:v>
                </c:pt>
                <c:pt idx="3">
                  <c:v>&gt;10</c:v>
                </c:pt>
              </c:strCache>
            </c:strRef>
          </c:cat>
          <c:val>
            <c:numRef>
              <c:f>Sheet1!$B$12:$B$15</c:f>
              <c:numCache>
                <c:formatCode>#,##0</c:formatCode>
                <c:ptCount val="4"/>
                <c:pt idx="0">
                  <c:v>299</c:v>
                </c:pt>
                <c:pt idx="1">
                  <c:v>124</c:v>
                </c:pt>
                <c:pt idx="2">
                  <c:v>284</c:v>
                </c:pt>
                <c:pt idx="3">
                  <c:v>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AC-422D-BA50-F572F4528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281416"/>
        <c:axId val="153281808"/>
      </c:barChart>
      <c:catAx>
        <c:axId val="153281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states with debt collection business activity reported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1808"/>
        <c:crosses val="autoZero"/>
        <c:auto val="1"/>
        <c:lblAlgn val="ctr"/>
        <c:lblOffset val="100"/>
        <c:noMultiLvlLbl val="0"/>
      </c:catAx>
      <c:valAx>
        <c:axId val="15328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companies</a:t>
                </a:r>
              </a:p>
            </c:rich>
          </c:tx>
          <c:layout>
            <c:manualLayout>
              <c:xMode val="edge"/>
              <c:yMode val="edge"/>
              <c:x val="6.038647342995169E-3"/>
              <c:y val="0.14580768783279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FD69-44B1-41A2-B4A4-158951FD4E59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DF58-610E-4572-AEF7-50F4CB084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5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AARMR 2016, we started with this idea.</a:t>
            </a:r>
          </a:p>
          <a:p>
            <a:endParaRPr lang="en-US" dirty="0"/>
          </a:p>
          <a:p>
            <a:r>
              <a:rPr lang="en-US" dirty="0"/>
              <a:t>I told you how 93% of MLO applications were approved in 2013 (6% withdrawan)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Asked you to start with the end in mind.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do we license?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A3FE1-4D83-44D3-8F8C-90743087E7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1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3FE1-4D83-44D3-8F8C-90743087E7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3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871D-6544-4868-90B1-7D29396E180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5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40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6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9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1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9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2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2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2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6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55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6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2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9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7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2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7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7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4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4AB1425-5420-4609-9A07-620ACCCF1F5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289ED2-4507-4503-9568-FBE4DF2A5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54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EE0-B4C2-4612-A5F4-4824BF0794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1546-0F6C-4F7E-AAAB-8A6099D706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1424" y="6436764"/>
            <a:ext cx="576776" cy="3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doyle@csbs.org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942" y="4464028"/>
            <a:ext cx="9144000" cy="164149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NMLS 2.0 Update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609" y="3048001"/>
            <a:ext cx="9144000" cy="160821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North American Collection Agency Regulatory Association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(NACARA)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October 3,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6" y="361244"/>
            <a:ext cx="2147795" cy="12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6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6290" y="2369126"/>
            <a:ext cx="960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A39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Opportunity not to just improve the system, but to </a:t>
            </a:r>
            <a:r>
              <a:rPr lang="en-US" sz="4400" i="1" dirty="0">
                <a:solidFill>
                  <a:srgbClr val="1A39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rethink </a:t>
            </a:r>
            <a:r>
              <a:rPr lang="en-US" sz="4400" dirty="0">
                <a:solidFill>
                  <a:srgbClr val="1A39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system.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290" y="1122218"/>
            <a:ext cx="307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NMLS 2.0</a:t>
            </a:r>
          </a:p>
        </p:txBody>
      </p:sp>
    </p:spTree>
    <p:extLst>
      <p:ext uri="{BB962C8B-B14F-4D97-AF65-F5344CB8AC3E}">
        <p14:creationId xmlns:p14="http://schemas.microsoft.com/office/powerpoint/2010/main" val="219345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in the Digital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Greater information than ever before about companies and individuals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Agencies no longer need to work in silos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Pressures to move from permission-based to accountability-based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“Travel Network Companies” (TNCs)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Push back on professional licensing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Speed and complexity of changes increasing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e.g. Payment systems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Access to data will precede knowing what to do with it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2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regulators in control of the platform.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Access to more real-time data lessens the # of permission decisions that regulators have to make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Adopt and adapt</a:t>
            </a:r>
          </a:p>
          <a:p>
            <a:pPr lvl="1"/>
            <a:r>
              <a:rPr lang="en-US" sz="2800" dirty="0"/>
              <a:t>Adopt the techniques of digital oversight</a:t>
            </a:r>
          </a:p>
          <a:p>
            <a:pPr lvl="1"/>
            <a:r>
              <a:rPr lang="en-US" sz="2800" dirty="0"/>
              <a:t>Adapt to a risk-based focus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8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4F5430-7CF5-4140-8EA2-8E101483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365126"/>
            <a:ext cx="11388436" cy="6049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64670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NMLS 2.0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 User Driven</a:t>
            </a:r>
            <a:r>
              <a:rPr lang="en-US" dirty="0"/>
              <a:t>: Intuitive, built with industry and regulatory users in mind.</a:t>
            </a:r>
          </a:p>
          <a:p>
            <a:pPr marL="0" indent="0">
              <a:buNone/>
            </a:pPr>
            <a:r>
              <a:rPr lang="en-US" b="1" dirty="0"/>
              <a:t>Be Responsive</a:t>
            </a:r>
            <a:r>
              <a:rPr lang="en-US" dirty="0"/>
              <a:t>: Display relevant information, actionable items based on user role.</a:t>
            </a:r>
          </a:p>
          <a:p>
            <a:pPr marL="0" indent="0">
              <a:buNone/>
            </a:pPr>
            <a:r>
              <a:rPr lang="en-US" b="1" dirty="0"/>
              <a:t>Accurate Data</a:t>
            </a:r>
            <a:r>
              <a:rPr lang="en-US" dirty="0"/>
              <a:t>: Leverage data analytics wherever possible to credential, validate and ensure the accuracy of information in the system.</a:t>
            </a:r>
          </a:p>
          <a:p>
            <a:pPr marL="0" indent="0">
              <a:buNone/>
            </a:pPr>
            <a:r>
              <a:rPr lang="en-US" b="1" dirty="0"/>
              <a:t>Expedite Processing</a:t>
            </a:r>
            <a:r>
              <a:rPr lang="en-US" dirty="0"/>
              <a:t>: Automate the identification of compliant candidates</a:t>
            </a:r>
          </a:p>
          <a:p>
            <a:pPr marL="0" indent="0">
              <a:buNone/>
            </a:pPr>
            <a:r>
              <a:rPr lang="en-US" b="1" dirty="0"/>
              <a:t>Secure Data</a:t>
            </a:r>
            <a:r>
              <a:rPr lang="en-US" dirty="0"/>
              <a:t>: Adopt industry best practices in data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49326" y="6464802"/>
            <a:ext cx="990600" cy="365125"/>
          </a:xfrm>
        </p:spPr>
        <p:txBody>
          <a:bodyPr/>
          <a:lstStyle/>
          <a:p>
            <a:fld id="{F2FF4686-4C25-40AA-B1AA-7426B73E92A2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/>
          <a:stretch/>
        </p:blipFill>
        <p:spPr>
          <a:xfrm>
            <a:off x="0" y="0"/>
            <a:ext cx="12192000" cy="6276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EEAC9AE-D96D-49C7-8BD6-59C608E2CFD7}"/>
              </a:ext>
            </a:extLst>
          </p:cNvPr>
          <p:cNvSpPr txBox="1">
            <a:spLocks/>
          </p:cNvSpPr>
          <p:nvPr/>
        </p:nvSpPr>
        <p:spPr>
          <a:xfrm>
            <a:off x="640492" y="278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3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AABB3A-0026-4BAA-BA44-D9B7FC48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371600"/>
            <a:ext cx="11457710" cy="4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to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37AB3E-66DE-4730-93B4-1028C7D8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1"/>
          <a:stretch/>
        </p:blipFill>
        <p:spPr>
          <a:xfrm>
            <a:off x="327621" y="1690688"/>
            <a:ext cx="11536757" cy="38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0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What is NMLS?</a:t>
            </a:r>
          </a:p>
          <a:p>
            <a:pPr>
              <a:spcBef>
                <a:spcPts val="1800"/>
              </a:spcBef>
            </a:pPr>
            <a:r>
              <a:rPr lang="en-US" dirty="0"/>
              <a:t>Debt Collection Regulators on NMLS</a:t>
            </a:r>
          </a:p>
          <a:p>
            <a:pPr>
              <a:spcBef>
                <a:spcPts val="1800"/>
              </a:spcBef>
            </a:pPr>
            <a:r>
              <a:rPr lang="en-US" dirty="0"/>
              <a:t>NMLS 2.0 Development Overview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31B5D44-3EC4-49D6-A806-3D4A48388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80231"/>
              </p:ext>
            </p:extLst>
          </p:nvPr>
        </p:nvGraphicFramePr>
        <p:xfrm>
          <a:off x="3671456" y="526473"/>
          <a:ext cx="8215746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95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4025">
                <a:tc>
                  <a:txBody>
                    <a:bodyPr/>
                    <a:lstStyle/>
                    <a:p>
                      <a:r>
                        <a:rPr lang="en-US" sz="1800" dirty="0"/>
                        <a:t>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Major</a:t>
                      </a:r>
                      <a:r>
                        <a:rPr lang="en-US" sz="1200" baseline="0" dirty="0"/>
                        <a:t> Change from 1.0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Heavy UX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8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Information Architecture</a:t>
                      </a:r>
                    </a:p>
                    <a:p>
                      <a:pPr algn="l"/>
                      <a:r>
                        <a:rPr lang="en-US" sz="1800" b="1" dirty="0"/>
                        <a:t> Individual: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aseline="0" dirty="0"/>
                        <a:t>Tasks, Profile, Licenses, Professional Standards</a:t>
                      </a:r>
                    </a:p>
                    <a:p>
                      <a:pPr algn="l"/>
                      <a:r>
                        <a:rPr lang="en-US" sz="1800" b="1" baseline="0" dirty="0"/>
                        <a:t>Company: </a:t>
                      </a:r>
                      <a:r>
                        <a:rPr lang="en-US" sz="1800" baseline="0" dirty="0"/>
                        <a:t>Tasks, Profile, My employees, My Licenses</a:t>
                      </a:r>
                    </a:p>
                    <a:p>
                      <a:pPr algn="l"/>
                      <a:r>
                        <a:rPr lang="en-US" sz="1800" b="1" baseline="0" dirty="0"/>
                        <a:t>Regulator:</a:t>
                      </a:r>
                      <a:r>
                        <a:rPr lang="en-US" sz="1800" baseline="0" dirty="0"/>
                        <a:t> Tasks, Profile, Reports,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468">
                <a:tc>
                  <a:txBody>
                    <a:bodyPr/>
                    <a:lstStyle/>
                    <a:p>
                      <a:r>
                        <a:rPr lang="en-US" sz="1800" b="1" dirty="0"/>
                        <a:t>Business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025">
                <a:tc>
                  <a:txBody>
                    <a:bodyPr/>
                    <a:lstStyle/>
                    <a:p>
                      <a:r>
                        <a:rPr lang="en-US" sz="1800" b="1" dirty="0"/>
                        <a:t>Regulator Review of New License</a:t>
                      </a:r>
                      <a:r>
                        <a:rPr lang="en-US" sz="1800" b="1" baseline="0" dirty="0"/>
                        <a:t> Application + Communications Log 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463">
                <a:tc>
                  <a:txBody>
                    <a:bodyPr/>
                    <a:lstStyle/>
                    <a:p>
                      <a:r>
                        <a:rPr lang="en-US" sz="1800" b="1" dirty="0"/>
                        <a:t>Individual licensee application submission (state)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02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Regulator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Workload/Task Management (Reviewer and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Supervisor views)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46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Individual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Registration (federal)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956">
                <a:tc>
                  <a:txBody>
                    <a:bodyPr/>
                    <a:lstStyle/>
                    <a:p>
                      <a:r>
                        <a:rPr lang="en-US" sz="1800" b="1" dirty="0"/>
                        <a:t>Change in Control Amendments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468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Employment</a:t>
                      </a:r>
                      <a:r>
                        <a:rPr lang="en-US" sz="1800" b="1" baseline="0" dirty="0"/>
                        <a:t> Lifecycle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1EFD551B-5A23-4D09-B2A5-DA1D3B419305}"/>
              </a:ext>
            </a:extLst>
          </p:cNvPr>
          <p:cNvSpPr txBox="1">
            <a:spLocks/>
          </p:cNvSpPr>
          <p:nvPr/>
        </p:nvSpPr>
        <p:spPr>
          <a:xfrm>
            <a:off x="474237" y="526473"/>
            <a:ext cx="3682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Steps: Prototyping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47DC4A-703A-44D9-B46F-E6AD101A2A2D}"/>
              </a:ext>
            </a:extLst>
          </p:cNvPr>
          <p:cNvSpPr txBox="1"/>
          <p:nvPr/>
        </p:nvSpPr>
        <p:spPr>
          <a:xfrm>
            <a:off x="474237" y="2007045"/>
            <a:ext cx="3072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A3976"/>
                </a:solidFill>
              </a:rPr>
              <a:t>Eight major functionalities will be demoed over the next 3 months for Regulator feedback</a:t>
            </a:r>
          </a:p>
        </p:txBody>
      </p:sp>
    </p:spTree>
    <p:extLst>
      <p:ext uri="{BB962C8B-B14F-4D97-AF65-F5344CB8AC3E}">
        <p14:creationId xmlns:p14="http://schemas.microsoft.com/office/powerpoint/2010/main" val="63364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01505-26D8-4981-ABC1-417B7149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EA17E-0BB6-431C-A10D-FDE736D31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22" y="2842740"/>
            <a:ext cx="8976360" cy="1969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 Doyle (</a:t>
            </a:r>
            <a:r>
              <a:rPr lang="en-US" dirty="0">
                <a:hlinkClick r:id="rId2"/>
              </a:rPr>
              <a:t>tdoyle@csbs.org</a:t>
            </a:r>
            <a:r>
              <a:rPr lang="en-US" dirty="0"/>
              <a:t>)   202-728-5728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49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40F6F-011E-4744-A292-95402EFF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NMLS?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F450BE-B63F-4098-BF23-FA6B4659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Nationwide Multistate Licensing System</a:t>
            </a:r>
          </a:p>
          <a:p>
            <a:pPr>
              <a:spcBef>
                <a:spcPts val="1200"/>
              </a:spcBef>
            </a:pPr>
            <a:r>
              <a:rPr lang="en-US" dirty="0"/>
              <a:t>Owned by state regulators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Used by 62 state agencies &amp; 5 federal agencies</a:t>
            </a:r>
          </a:p>
          <a:p>
            <a:pPr>
              <a:spcBef>
                <a:spcPts val="1200"/>
              </a:spcBef>
            </a:pPr>
            <a:r>
              <a:rPr lang="en-US" dirty="0"/>
              <a:t>System of Supervision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Collaborative supervision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Currently licensing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Soon to be investigations &amp; examinations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6" y="2515201"/>
            <a:ext cx="10515600" cy="1325563"/>
          </a:xfrm>
        </p:spPr>
        <p:txBody>
          <a:bodyPr/>
          <a:lstStyle/>
          <a:p>
            <a:r>
              <a:rPr lang="en-US" dirty="0"/>
              <a:t>Debt Collectors on NMLS</a:t>
            </a:r>
          </a:p>
        </p:txBody>
      </p:sp>
    </p:spTree>
    <p:extLst>
      <p:ext uri="{BB962C8B-B14F-4D97-AF65-F5344CB8AC3E}">
        <p14:creationId xmlns:p14="http://schemas.microsoft.com/office/powerpoint/2010/main" val="73552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1325563"/>
          </a:xfrm>
        </p:spPr>
        <p:txBody>
          <a:bodyPr/>
          <a:lstStyle/>
          <a:p>
            <a:r>
              <a:rPr lang="en-US" dirty="0"/>
              <a:t>Debt Collection Licensing on NMLS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6F1112-0B34-4D16-9144-0E224FE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91" y="1835453"/>
            <a:ext cx="4556418" cy="441627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en-US" sz="3600" dirty="0">
                <a:solidFill>
                  <a:srgbClr val="1A39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State Agencies</a:t>
            </a:r>
          </a:p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en-US" sz="3600" dirty="0">
                <a:solidFill>
                  <a:srgbClr val="1A39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1,189 debt collectors</a:t>
            </a:r>
          </a:p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en-US" sz="3600" dirty="0">
                <a:solidFill>
                  <a:srgbClr val="1A39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3,657 licenses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A8BA78-56AA-49C3-B72E-E03640E71A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99618"/>
            <a:ext cx="7620000" cy="4748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21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15DDFD-8E4F-4A56-8420-B60CFE84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Collection Licensing on NMLS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EBE550D-0F51-4F39-AB12-C973CA91C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111868"/>
              </p:ext>
            </p:extLst>
          </p:nvPr>
        </p:nvGraphicFramePr>
        <p:xfrm>
          <a:off x="1468582" y="1842655"/>
          <a:ext cx="9296400" cy="4281057"/>
        </p:xfrm>
        <a:graphic>
          <a:graphicData uri="http://schemas.openxmlformats.org/drawingml/2006/table">
            <a:tbl>
              <a:tblPr firstRow="1" firstCol="1" bandRow="1"/>
              <a:tblGrid>
                <a:gridCol w="2225986">
                  <a:extLst>
                    <a:ext uri="{9D8B030D-6E8A-4147-A177-3AD203B41FA5}">
                      <a16:colId xmlns:a16="http://schemas.microsoft.com/office/drawing/2014/main" xmlns="" val="784628512"/>
                    </a:ext>
                  </a:extLst>
                </a:gridCol>
                <a:gridCol w="4895250">
                  <a:extLst>
                    <a:ext uri="{9D8B030D-6E8A-4147-A177-3AD203B41FA5}">
                      <a16:colId xmlns:a16="http://schemas.microsoft.com/office/drawing/2014/main" xmlns="" val="821319751"/>
                    </a:ext>
                  </a:extLst>
                </a:gridCol>
                <a:gridCol w="2175164">
                  <a:extLst>
                    <a:ext uri="{9D8B030D-6E8A-4147-A177-3AD203B41FA5}">
                      <a16:colId xmlns:a16="http://schemas.microsoft.com/office/drawing/2014/main" xmlns="" val="2893646031"/>
                    </a:ext>
                  </a:extLst>
                </a:gridCol>
              </a:tblGrid>
              <a:tr h="561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State Agency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License Description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 Licenses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125416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Agency License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5701196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Collection Agency License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193524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Agency License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56547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IN-SOS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Agency License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420251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Debt Collector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8514696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Agency License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659056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Agency Registration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408907"/>
                  </a:ext>
                </a:extLst>
              </a:tr>
              <a:tr h="464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Debt Collector Registration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845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6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E2C33-0791-4E57-8DEF-8590AB8B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Collection Licensing on NMLS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A83B9C2-644C-4E09-9464-CF5ED424D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555757"/>
              </p:ext>
            </p:extLst>
          </p:nvPr>
        </p:nvGraphicFramePr>
        <p:xfrm>
          <a:off x="838200" y="1510145"/>
          <a:ext cx="10633364" cy="47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25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8DAF4-58CF-4DBA-9455-2546FA52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Collection Licensing on NMLS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392388"/>
              </p:ext>
            </p:extLst>
          </p:nvPr>
        </p:nvGraphicFramePr>
        <p:xfrm>
          <a:off x="838200" y="2078182"/>
          <a:ext cx="10515600" cy="415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2DD08F-EA3E-43CE-91DD-C42C17796C82}"/>
              </a:ext>
            </a:extLst>
          </p:cNvPr>
          <p:cNvSpPr txBox="1"/>
          <p:nvPr/>
        </p:nvSpPr>
        <p:spPr>
          <a:xfrm>
            <a:off x="1302327" y="1496291"/>
            <a:ext cx="993370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A3976"/>
                </a:solidFill>
              </a:rPr>
              <a:t>Debt collectors by number of states with reported activity</a:t>
            </a:r>
          </a:p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1A3976"/>
                </a:solidFill>
              </a:rPr>
              <a:t>as of June 30, 2017</a:t>
            </a:r>
          </a:p>
        </p:txBody>
      </p:sp>
    </p:spTree>
    <p:extLst>
      <p:ext uri="{BB962C8B-B14F-4D97-AF65-F5344CB8AC3E}">
        <p14:creationId xmlns:p14="http://schemas.microsoft.com/office/powerpoint/2010/main" val="421028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6" y="2515201"/>
            <a:ext cx="10515600" cy="1325563"/>
          </a:xfrm>
        </p:spPr>
        <p:txBody>
          <a:bodyPr/>
          <a:lstStyle/>
          <a:p>
            <a:r>
              <a:rPr lang="en-US" dirty="0"/>
              <a:t>NMLS 2.0 Development Overview</a:t>
            </a:r>
          </a:p>
        </p:txBody>
      </p:sp>
    </p:spTree>
    <p:extLst>
      <p:ext uri="{BB962C8B-B14F-4D97-AF65-F5344CB8AC3E}">
        <p14:creationId xmlns:p14="http://schemas.microsoft.com/office/powerpoint/2010/main" val="194051348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A90241-F68D-4EF8-898C-864FE0EF2F18}" vid="{0A48EC05-401A-426B-937A-EF967B4B69D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A90241-F68D-4EF8-898C-864FE0EF2F18}" vid="{D9BF8A84-152A-420D-9641-2D3A94CD9C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41F4421055047A5C4BAB4DB8C631F" ma:contentTypeVersion="" ma:contentTypeDescription="Create a new document." ma:contentTypeScope="" ma:versionID="fa36fabab5172fd53a228cd2eb717c4a">
  <xsd:schema xmlns:xsd="http://www.w3.org/2001/XMLSchema" xmlns:xs="http://www.w3.org/2001/XMLSchema" xmlns:p="http://schemas.microsoft.com/office/2006/metadata/properties" xmlns:ns1="http://schemas.microsoft.com/sharepoint/v3" xmlns:ns2="7f8160a4-ef55-4751-acd6-973facb2b7d5" xmlns:ns3="305d79ce-def5-4262-bcc8-133cb62f0c8f" targetNamespace="http://schemas.microsoft.com/office/2006/metadata/properties" ma:root="true" ma:fieldsID="746957c58b60e8c1ea8e4f1417b5c609" ns1:_="" ns2:_="" ns3:_="">
    <xsd:import namespace="http://schemas.microsoft.com/sharepoint/v3"/>
    <xsd:import namespace="7f8160a4-ef55-4751-acd6-973facb2b7d5"/>
    <xsd:import namespace="305d79ce-def5-4262-bcc8-133cb62f0c8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Context"/>
                <xsd:element ref="ns3:DocType"/>
                <xsd:element ref="ns3:Topic"/>
                <xsd:element ref="ns3:Sub_x002d_Topic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60a4-ef55-4751-acd6-973facb2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79ce-def5-4262-bcc8-133cb62f0c8f" elementFormDefault="qualified">
    <xsd:import namespace="http://schemas.microsoft.com/office/2006/documentManagement/types"/>
    <xsd:import namespace="http://schemas.microsoft.com/office/infopath/2007/PartnerControls"/>
    <xsd:element name="Context" ma:index="12" ma:displayName="Context" ma:format="Dropdown" ma:internalName="Context">
      <xsd:simpleType>
        <xsd:restriction base="dms:Choice">
          <xsd:enumeration value="State"/>
          <xsd:enumeration value="Federal"/>
          <xsd:enumeration value="State and Federal"/>
        </xsd:restriction>
      </xsd:simpleType>
    </xsd:element>
    <xsd:element name="DocType" ma:index="13" ma:displayName="DocType" ma:format="Dropdown" ma:internalName="DocType">
      <xsd:simpleType>
        <xsd:restriction base="dms:Choice">
          <xsd:enumeration value="Administrative"/>
          <xsd:enumeration value="Analytics"/>
          <xsd:enumeration value="Communications"/>
          <xsd:enumeration value="NMLS 2.0"/>
          <xsd:enumeration value="Policy"/>
        </xsd:restriction>
      </xsd:simpleType>
    </xsd:element>
    <xsd:element name="Topic" ma:index="14" ma:displayName="Topic" ma:format="Dropdown" ma:internalName="Topic">
      <xsd:simpleType>
        <xsd:restriction base="dms:Choice">
          <xsd:enumeration value="Development Roadmap"/>
          <xsd:enumeration value="Expansion"/>
          <xsd:enumeration value="Issue Briefings"/>
          <xsd:enumeration value="Logo"/>
          <xsd:enumeration value="Ombudsman"/>
          <xsd:enumeration value="Policies"/>
          <xsd:enumeration value="Policy Committee"/>
          <xsd:enumeration value="Policy Directors Meeting"/>
          <xsd:enumeration value="Process Flows"/>
          <xsd:enumeration value="Public Comment"/>
          <xsd:enumeration value="Resource Center Documents"/>
          <xsd:enumeration value="Requirements Review"/>
          <xsd:enumeration value="Templates"/>
          <xsd:enumeration value="Other"/>
        </xsd:restriction>
      </xsd:simpleType>
    </xsd:element>
    <xsd:element name="Sub_x002d_Topic" ma:index="15" nillable="true" ma:displayName="Sub-Topic" ma:format="Dropdown" ma:internalName="Sub_x002d_Topic">
      <xsd:simpleType>
        <xsd:union memberTypes="dms:Text">
          <xsd:simpleType>
            <xsd:restriction base="dms:Choice">
              <xsd:enumeration value="New Logo"/>
              <xsd:enumeration value="Process Flows"/>
            </xsd:restriction>
          </xsd:simpleType>
        </xsd:un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305d79ce-def5-4262-bcc8-133cb62f0c8f">Templates</Topic>
    <PublishingStartDate xmlns="http://schemas.microsoft.com/sharepoint/v3" xsi:nil="true"/>
    <DocType xmlns="305d79ce-def5-4262-bcc8-133cb62f0c8f">NMLS 2.0</DocType>
    <PublishingExpirationDate xmlns="http://schemas.microsoft.com/sharepoint/v3" xsi:nil="true"/>
    <Context xmlns="305d79ce-def5-4262-bcc8-133cb62f0c8f">State and Federal</Context>
    <Sub_x002d_Topic xmlns="305d79ce-def5-4262-bcc8-133cb62f0c8f" xsi:nil="true"/>
  </documentManagement>
</p:properties>
</file>

<file path=customXml/itemProps1.xml><?xml version="1.0" encoding="utf-8"?>
<ds:datastoreItem xmlns:ds="http://schemas.openxmlformats.org/officeDocument/2006/customXml" ds:itemID="{7E9541B6-9D14-4570-8344-6FC552721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A4A76-D7D1-48D2-81D5-8DD16A3AD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8160a4-ef55-4751-acd6-973facb2b7d5"/>
    <ds:schemaRef ds:uri="305d79ce-def5-4262-bcc8-133cb62f0c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D8B7E-ABDE-4C16-961D-43E28171BFC0}">
  <ds:schemaRefs>
    <ds:schemaRef ds:uri="305d79ce-def5-4262-bcc8-133cb62f0c8f"/>
    <ds:schemaRef ds:uri="7f8160a4-ef55-4751-acd6-973facb2b7d5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NMLS 2.0 Template</Template>
  <TotalTime>1637</TotalTime>
  <Words>481</Words>
  <Application>Microsoft Office PowerPoint</Application>
  <PresentationFormat>Widescreen</PresentationFormat>
  <Paragraphs>132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Corbel</vt:lpstr>
      <vt:lpstr>Tahoma</vt:lpstr>
      <vt:lpstr>Times New Roman</vt:lpstr>
      <vt:lpstr>Wingdings</vt:lpstr>
      <vt:lpstr>Depth</vt:lpstr>
      <vt:lpstr>Custom Design</vt:lpstr>
      <vt:lpstr>NMLS 2.0 Update </vt:lpstr>
      <vt:lpstr>Outline</vt:lpstr>
      <vt:lpstr>What is NMLS?</vt:lpstr>
      <vt:lpstr>Debt Collectors on NMLS</vt:lpstr>
      <vt:lpstr>Debt Collection Licensing on NMLS</vt:lpstr>
      <vt:lpstr>Debt Collection Licensing on NMLS</vt:lpstr>
      <vt:lpstr>Debt Collection Licensing on NMLS</vt:lpstr>
      <vt:lpstr>Debt Collection Licensing on NMLS</vt:lpstr>
      <vt:lpstr>NMLS 2.0 Development Overview</vt:lpstr>
      <vt:lpstr>PowerPoint Presentation</vt:lpstr>
      <vt:lpstr>Licensing in the Digital Age</vt:lpstr>
      <vt:lpstr>Supervision 2.0</vt:lpstr>
      <vt:lpstr>Guiding Principles</vt:lpstr>
      <vt:lpstr>NMLS 2.0 Objectives:</vt:lpstr>
      <vt:lpstr>PowerPoint Presentation</vt:lpstr>
      <vt:lpstr>PowerPoint Presentation</vt:lpstr>
      <vt:lpstr>PowerPoint Presentation</vt:lpstr>
      <vt:lpstr>Development Timeline</vt:lpstr>
      <vt:lpstr>Engagement to Date</vt:lpstr>
      <vt:lpstr>PowerPoint Presentation</vt:lpstr>
      <vt:lpstr>Questions?  Ideas?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NMLS 2.0 Engagement</dc:title>
  <dc:creator>Derek Schultz</dc:creator>
  <cp:lastModifiedBy>Benotti, Elizabeth (DOB)</cp:lastModifiedBy>
  <cp:revision>36</cp:revision>
  <dcterms:created xsi:type="dcterms:W3CDTF">2017-09-25T15:53:17Z</dcterms:created>
  <dcterms:modified xsi:type="dcterms:W3CDTF">2017-10-03T15:18:55Z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0x01010017841F4421055047A5C4BAB4DB8C631F</vt:lpwstr>
  </property>
</Properties>
</file>