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29"/>
  </p:notesMasterIdLst>
  <p:sldIdLst>
    <p:sldId id="256" r:id="rId2"/>
    <p:sldId id="257" r:id="rId3"/>
    <p:sldId id="283" r:id="rId4"/>
    <p:sldId id="266" r:id="rId5"/>
    <p:sldId id="261" r:id="rId6"/>
    <p:sldId id="265" r:id="rId7"/>
    <p:sldId id="264" r:id="rId8"/>
    <p:sldId id="258" r:id="rId9"/>
    <p:sldId id="270" r:id="rId10"/>
    <p:sldId id="259" r:id="rId11"/>
    <p:sldId id="271" r:id="rId12"/>
    <p:sldId id="268" r:id="rId13"/>
    <p:sldId id="269" r:id="rId14"/>
    <p:sldId id="272" r:id="rId15"/>
    <p:sldId id="273" r:id="rId16"/>
    <p:sldId id="267" r:id="rId17"/>
    <p:sldId id="274" r:id="rId18"/>
    <p:sldId id="276" r:id="rId19"/>
    <p:sldId id="284" r:id="rId20"/>
    <p:sldId id="275" r:id="rId21"/>
    <p:sldId id="278" r:id="rId22"/>
    <p:sldId id="279" r:id="rId23"/>
    <p:sldId id="285" r:id="rId24"/>
    <p:sldId id="286" r:id="rId25"/>
    <p:sldId id="287" r:id="rId26"/>
    <p:sldId id="277" r:id="rId27"/>
    <p:sldId id="282"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4" autoAdjust="0"/>
    <p:restoredTop sz="94660"/>
  </p:normalViewPr>
  <p:slideViewPr>
    <p:cSldViewPr snapToGrid="0">
      <p:cViewPr varScale="1">
        <p:scale>
          <a:sx n="97" d="100"/>
          <a:sy n="97" d="100"/>
        </p:scale>
        <p:origin x="102" y="2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Certified Company Complaints on BCFP Portal</a:t>
            </a:r>
          </a:p>
        </c:rich>
      </c:tx>
      <c:overlay val="0"/>
      <c:spPr>
        <a:noFill/>
        <a:ln>
          <a:noFill/>
        </a:ln>
        <a:effectLst/>
      </c:spPr>
    </c:title>
    <c:autoTitleDeleted val="0"/>
    <c:view3D>
      <c:rotX val="50"/>
      <c:rotY val="155"/>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6"/>
          <c:dPt>
            <c:idx val="0"/>
            <c:bubble3D val="0"/>
            <c:explosion val="4"/>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E315-4F7F-891D-CB315A3C1F5A}"/>
              </c:ext>
            </c:extLst>
          </c:dPt>
          <c:dPt>
            <c:idx val="1"/>
            <c:bubble3D val="0"/>
            <c:explosion val="5"/>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E315-4F7F-891D-CB315A3C1F5A}"/>
              </c:ext>
            </c:extLst>
          </c:dPt>
          <c:dPt>
            <c:idx val="2"/>
            <c:bubble3D val="0"/>
            <c:explosion val="2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E315-4F7F-891D-CB315A3C1F5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Sheet1!$H$2:$H$4</c:f>
              <c:strCache>
                <c:ptCount val="3"/>
                <c:pt idx="0">
                  <c:v>No complaints</c:v>
                </c:pt>
                <c:pt idx="1">
                  <c:v>Statistical 0%</c:v>
                </c:pt>
                <c:pt idx="2">
                  <c:v>Between 0.5%-5%</c:v>
                </c:pt>
              </c:strCache>
            </c:strRef>
          </c:cat>
          <c:val>
            <c:numRef>
              <c:f>Sheet1!$I$2:$I$4</c:f>
              <c:numCache>
                <c:formatCode>General</c:formatCode>
                <c:ptCount val="3"/>
                <c:pt idx="0">
                  <c:v>57</c:v>
                </c:pt>
                <c:pt idx="1">
                  <c:v>69</c:v>
                </c:pt>
                <c:pt idx="2">
                  <c:v>5</c:v>
                </c:pt>
              </c:numCache>
            </c:numRef>
          </c:val>
          <c:extLst xmlns:c16r2="http://schemas.microsoft.com/office/drawing/2015/06/chart">
            <c:ext xmlns:c16="http://schemas.microsoft.com/office/drawing/2014/chart" uri="{C3380CC4-5D6E-409C-BE32-E72D297353CC}">
              <c16:uniqueId val="{00000006-E315-4F7F-891D-CB315A3C1F5A}"/>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4205685429217716"/>
          <c:y val="0.49324072864646884"/>
          <c:w val="0.1661839877168565"/>
          <c:h val="0.1620658989646004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cap="all" baseline="0">
                <a:solidFill>
                  <a:schemeClr val="tx1"/>
                </a:solidFill>
                <a:latin typeface="+mn-lt"/>
                <a:ea typeface="+mn-ea"/>
                <a:cs typeface="+mn-cs"/>
              </a:defRPr>
            </a:pPr>
            <a:r>
              <a:rPr lang="en-US">
                <a:solidFill>
                  <a:schemeClr val="tx1"/>
                </a:solidFill>
              </a:rPr>
              <a:t>Larger Certified Participant Complaints</a:t>
            </a:r>
          </a:p>
          <a:p>
            <a:pPr>
              <a:defRPr sz="1600" b="1" i="0" u="none" strike="noStrike" kern="1200" cap="all" baseline="0">
                <a:solidFill>
                  <a:schemeClr val="tx1"/>
                </a:solidFill>
                <a:latin typeface="+mn-lt"/>
                <a:ea typeface="+mn-ea"/>
                <a:cs typeface="+mn-cs"/>
              </a:defRPr>
            </a:pPr>
            <a:r>
              <a:rPr lang="en-US" sz="1200" b="0">
                <a:solidFill>
                  <a:schemeClr val="tx1"/>
                </a:solidFill>
              </a:rPr>
              <a:t>(based on Active</a:t>
            </a:r>
            <a:r>
              <a:rPr lang="en-US" sz="1200" b="0" baseline="0">
                <a:solidFill>
                  <a:schemeClr val="tx1"/>
                </a:solidFill>
              </a:rPr>
              <a:t> Accounts in collection)</a:t>
            </a:r>
            <a:endParaRPr lang="en-US" sz="1200" b="0">
              <a:solidFill>
                <a:schemeClr val="tx1"/>
              </a:solidFill>
            </a:endParaRPr>
          </a:p>
        </c:rich>
      </c:tx>
      <c:overlay val="0"/>
      <c:spPr>
        <a:noFill/>
        <a:ln>
          <a:noFill/>
        </a:ln>
        <a:effectLst/>
      </c:spPr>
    </c:title>
    <c:autoTitleDeleted val="0"/>
    <c:plotArea>
      <c:layout>
        <c:manualLayout>
          <c:layoutTarget val="inner"/>
          <c:xMode val="edge"/>
          <c:yMode val="edge"/>
          <c:x val="0.15595877948884704"/>
          <c:y val="0.17236054090929162"/>
          <c:w val="0.77461144790529501"/>
          <c:h val="0.75133997218973825"/>
        </c:manualLayout>
      </c:layout>
      <c:pieChart>
        <c:varyColors val="1"/>
        <c:ser>
          <c:idx val="0"/>
          <c:order val="0"/>
          <c:spPr>
            <a:solidFill>
              <a:srgbClr val="0070C0"/>
            </a:solidFill>
          </c:spPr>
          <c:explosion val="3"/>
          <c:dPt>
            <c:idx val="0"/>
            <c:bubble3D val="0"/>
            <c:spPr>
              <a:solidFill>
                <a:srgbClr val="C00000"/>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BFF0-4F98-977A-A797D8A54945}"/>
              </c:ext>
            </c:extLst>
          </c:dPt>
          <c:dPt>
            <c:idx val="1"/>
            <c:bubble3D val="0"/>
            <c:explosion val="6"/>
            <c:spPr>
              <a:solidFill>
                <a:srgbClr val="0070C0"/>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BFF0-4F98-977A-A797D8A54945}"/>
              </c:ext>
            </c:extLst>
          </c:dPt>
          <c:dLbls>
            <c:delete val="1"/>
          </c:dLbls>
          <c:cat>
            <c:strRef>
              <c:f>Sheet1!$B$7:$B$8</c:f>
              <c:strCache>
                <c:ptCount val="2"/>
                <c:pt idx="0">
                  <c:v>Complaints</c:v>
                </c:pt>
                <c:pt idx="1">
                  <c:v>Accounts/portfolios</c:v>
                </c:pt>
              </c:strCache>
            </c:strRef>
          </c:cat>
          <c:val>
            <c:numRef>
              <c:f>Sheet1!$C$7:$C$8</c:f>
              <c:numCache>
                <c:formatCode>0.000%</c:formatCode>
                <c:ptCount val="2"/>
                <c:pt idx="0">
                  <c:v>0.03</c:v>
                </c:pt>
                <c:pt idx="1">
                  <c:v>0.97</c:v>
                </c:pt>
              </c:numCache>
            </c:numRef>
          </c:val>
          <c:extLst xmlns:c16r2="http://schemas.microsoft.com/office/drawing/2015/06/chart">
            <c:ext xmlns:c16="http://schemas.microsoft.com/office/drawing/2014/chart" uri="{C3380CC4-5D6E-409C-BE32-E72D297353CC}">
              <c16:uniqueId val="{00000004-BFF0-4F98-977A-A797D8A54945}"/>
            </c:ext>
          </c:extLst>
        </c:ser>
        <c:dLbls>
          <c:dLblPos val="outEnd"/>
          <c:showLegendKey val="0"/>
          <c:showVal val="0"/>
          <c:showCatName val="1"/>
          <c:showSerName val="0"/>
          <c:showPercent val="0"/>
          <c:showBubbleSize val="0"/>
          <c:showLeaderLines val="1"/>
        </c:dLbls>
        <c:firstSliceAng val="11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0.79611</cdr:x>
      <cdr:y>0.72691</cdr:y>
    </cdr:from>
    <cdr:to>
      <cdr:x>0.94689</cdr:x>
      <cdr:y>0.84652</cdr:y>
    </cdr:to>
    <cdr:sp macro="" textlink="">
      <cdr:nvSpPr>
        <cdr:cNvPr id="2" name="TextBox 1">
          <a:extLst xmlns:a="http://schemas.openxmlformats.org/drawingml/2006/main">
            <a:ext uri="{FF2B5EF4-FFF2-40B4-BE49-F238E27FC236}">
              <a16:creationId xmlns="" xmlns:a16="http://schemas.microsoft.com/office/drawing/2014/main" id="{8FB4674D-2776-4095-AFED-AA569FB8BD29}"/>
            </a:ext>
          </a:extLst>
        </cdr:cNvPr>
        <cdr:cNvSpPr txBox="1"/>
      </cdr:nvSpPr>
      <cdr:spPr>
        <a:xfrm xmlns:a="http://schemas.openxmlformats.org/drawingml/2006/main">
          <a:off x="4140267" y="2970317"/>
          <a:ext cx="784157" cy="4887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0.005%</a:t>
          </a:r>
        </a:p>
      </cdr:txBody>
    </cdr:sp>
  </cdr:relSizeAnchor>
  <cdr:relSizeAnchor xmlns:cdr="http://schemas.openxmlformats.org/drawingml/2006/chartDrawing">
    <cdr:from>
      <cdr:x>0.22711</cdr:x>
      <cdr:y>0.10023</cdr:y>
    </cdr:from>
    <cdr:to>
      <cdr:x>0.75275</cdr:x>
      <cdr:y>0.16317</cdr:y>
    </cdr:to>
    <cdr:sp macro="" textlink="">
      <cdr:nvSpPr>
        <cdr:cNvPr id="3" name="TextBox 2">
          <a:extLst xmlns:a="http://schemas.openxmlformats.org/drawingml/2006/main">
            <a:ext uri="{FF2B5EF4-FFF2-40B4-BE49-F238E27FC236}">
              <a16:creationId xmlns="" xmlns:a16="http://schemas.microsoft.com/office/drawing/2014/main" id="{49E5541C-CCC6-47D7-84A9-9903B3EB16B2}"/>
            </a:ext>
          </a:extLst>
        </cdr:cNvPr>
        <cdr:cNvSpPr txBox="1"/>
      </cdr:nvSpPr>
      <cdr:spPr>
        <a:xfrm xmlns:a="http://schemas.openxmlformats.org/drawingml/2006/main">
          <a:off x="1181100" y="409575"/>
          <a:ext cx="2733675"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28B67F2-6526-4D3A-A76D-CD3097F0E579}" type="datetimeFigureOut">
              <a:rPr lang="en-US" smtClean="0"/>
              <a:t>10/16/2018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FF2FCFD-9A89-439F-ADB5-5EC3DD96EBB7}" type="slidenum">
              <a:rPr lang="en-US" smtClean="0"/>
              <a:t>‹#›</a:t>
            </a:fld>
            <a:endParaRPr lang="en-US"/>
          </a:p>
        </p:txBody>
      </p:sp>
    </p:spTree>
    <p:extLst>
      <p:ext uri="{BB962C8B-B14F-4D97-AF65-F5344CB8AC3E}">
        <p14:creationId xmlns:p14="http://schemas.microsoft.com/office/powerpoint/2010/main" val="2966209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Ernst &amp; Young Economic Impact survey </a:t>
            </a:r>
            <a:r>
              <a:rPr lang="en-US" baseline="0" dirty="0"/>
              <a:t>is our leading advocacy tool at both the state and federal levels.</a:t>
            </a:r>
          </a:p>
          <a:p>
            <a:endParaRPr lang="en-US" baseline="0" dirty="0"/>
          </a:p>
          <a:p>
            <a:r>
              <a:rPr lang="en-US" baseline="0" dirty="0"/>
              <a:t>The data is appreciated by regulators and legislators. </a:t>
            </a:r>
          </a:p>
          <a:p>
            <a:endParaRPr lang="en-US" baseline="0" dirty="0"/>
          </a:p>
          <a:p>
            <a:r>
              <a:rPr lang="en-US" baseline="0" dirty="0"/>
              <a:t>The one page state summaries have already been used by multiple units in their lobbying efforts this year (OR, IN, FL, MD, DC, Mass, RI, IL…). These summaries are located on our website. Check out the E&amp;Y link on our homepage.</a:t>
            </a:r>
            <a:endParaRPr lang="en-US" dirty="0"/>
          </a:p>
          <a:p>
            <a:endParaRPr lang="en-US" dirty="0"/>
          </a:p>
        </p:txBody>
      </p:sp>
      <p:sp>
        <p:nvSpPr>
          <p:cNvPr id="4" name="Slide Number Placeholder 3"/>
          <p:cNvSpPr>
            <a:spLocks noGrp="1"/>
          </p:cNvSpPr>
          <p:nvPr>
            <p:ph type="sldNum" sz="quarter" idx="10"/>
          </p:nvPr>
        </p:nvSpPr>
        <p:spPr/>
        <p:txBody>
          <a:bodyPr/>
          <a:lstStyle/>
          <a:p>
            <a:fld id="{B7CF8EED-4B2A-5D4E-BEAD-E29F5372DC76}" type="slidenum">
              <a:rPr lang="en-US" smtClean="0"/>
              <a:t>3</a:t>
            </a:fld>
            <a:endParaRPr lang="en-US"/>
          </a:p>
        </p:txBody>
      </p:sp>
    </p:spTree>
    <p:extLst>
      <p:ext uri="{BB962C8B-B14F-4D97-AF65-F5344CB8AC3E}">
        <p14:creationId xmlns:p14="http://schemas.microsoft.com/office/powerpoint/2010/main" val="3341105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handing down its hotly-anticipated decision in the pivotal </a:t>
            </a:r>
            <a:r>
              <a:rPr lang="en-US" i="1" dirty="0"/>
              <a:t>ACA Int’l</a:t>
            </a:r>
            <a:r>
              <a:rPr lang="en-US" dirty="0"/>
              <a:t> case, ruling 3-0 in favor of business industries, the D.C. Circuit Court focused on the key issues ACA presented in its challenge to the 2015 Telephone Consumer Protection Act (TCPA) Declaratory Ruling and Order, including the definition of an auto-dialer, a reasonable manner approach to revocation of consent, and the one-call exemption for reassigned numbers. The appellate court’s opinion set aside the FCC’s explanation of which devices qualify as an Automated Telephone Dialing System (ATDS), as well as its understanding of when a caller violates the act by calling a wireless number previously held by a consenting party but reassigned to a person who has not given consent. </a:t>
            </a:r>
          </a:p>
          <a:p>
            <a:endParaRPr lang="en-US" dirty="0"/>
          </a:p>
          <a:p>
            <a:r>
              <a:rPr lang="en-US" dirty="0"/>
              <a:t>The appellate court, however, sustained the commission’s ruling that a party can revoke consent through any reasonable means by clearly expressing a desire to receive no further calls or texts.</a:t>
            </a:r>
          </a:p>
          <a:p>
            <a:endParaRPr lang="en-US" dirty="0"/>
          </a:p>
        </p:txBody>
      </p:sp>
      <p:sp>
        <p:nvSpPr>
          <p:cNvPr id="4" name="Slide Number Placeholder 3"/>
          <p:cNvSpPr>
            <a:spLocks noGrp="1"/>
          </p:cNvSpPr>
          <p:nvPr>
            <p:ph type="sldNum" sz="quarter" idx="10"/>
          </p:nvPr>
        </p:nvSpPr>
        <p:spPr/>
        <p:txBody>
          <a:bodyPr/>
          <a:lstStyle/>
          <a:p>
            <a:fld id="{B7CF8EED-4B2A-5D4E-BEAD-E29F5372DC76}" type="slidenum">
              <a:rPr lang="en-US" smtClean="0"/>
              <a:t>4</a:t>
            </a:fld>
            <a:endParaRPr lang="en-US"/>
          </a:p>
        </p:txBody>
      </p:sp>
    </p:spTree>
    <p:extLst>
      <p:ext uri="{BB962C8B-B14F-4D97-AF65-F5344CB8AC3E}">
        <p14:creationId xmlns:p14="http://schemas.microsoft.com/office/powerpoint/2010/main" val="145454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handing down its hotly-anticipated decision in the pivotal </a:t>
            </a:r>
            <a:r>
              <a:rPr lang="en-US" i="1" dirty="0"/>
              <a:t>ACA Int’l</a:t>
            </a:r>
            <a:r>
              <a:rPr lang="en-US" dirty="0"/>
              <a:t> case, ruling 3-0 in favor of business industries, the D.C. Circuit Court focused on the key issues ACA presented in its challenge to the 2015 Telephone Consumer Protection Act (TCPA) Declaratory Ruling and Order, including the definition of an auto-dialer, a reasonable manner approach to revocation of consent, and the one-call exemption for reassigned numbers. The appellate court’s opinion set aside the FCC’s explanation of which devices qualify as an Automated Telephone Dialing System (ATDS), as well as its understanding of when a caller violates the act by calling a wireless number previously held by a consenting party but reassigned to a person who has not given consent. </a:t>
            </a:r>
          </a:p>
          <a:p>
            <a:endParaRPr lang="en-US" dirty="0"/>
          </a:p>
          <a:p>
            <a:r>
              <a:rPr lang="en-US" dirty="0"/>
              <a:t>The appellate court, however, sustained the commission’s ruling that a party can revoke consent through any reasonable means by clearly expressing a desire to receive no further calls or texts.</a:t>
            </a:r>
          </a:p>
          <a:p>
            <a:endParaRPr lang="en-US" dirty="0"/>
          </a:p>
        </p:txBody>
      </p:sp>
      <p:sp>
        <p:nvSpPr>
          <p:cNvPr id="4" name="Slide Number Placeholder 3"/>
          <p:cNvSpPr>
            <a:spLocks noGrp="1"/>
          </p:cNvSpPr>
          <p:nvPr>
            <p:ph type="sldNum" sz="quarter" idx="10"/>
          </p:nvPr>
        </p:nvSpPr>
        <p:spPr/>
        <p:txBody>
          <a:bodyPr/>
          <a:lstStyle/>
          <a:p>
            <a:fld id="{B7CF8EED-4B2A-5D4E-BEAD-E29F5372DC76}" type="slidenum">
              <a:rPr lang="en-US" smtClean="0"/>
              <a:t>5</a:t>
            </a:fld>
            <a:endParaRPr lang="en-US"/>
          </a:p>
        </p:txBody>
      </p:sp>
    </p:spTree>
    <p:extLst>
      <p:ext uri="{BB962C8B-B14F-4D97-AF65-F5344CB8AC3E}">
        <p14:creationId xmlns:p14="http://schemas.microsoft.com/office/powerpoint/2010/main" val="1454545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handing down its hotly-anticipated decision in the pivotal </a:t>
            </a:r>
            <a:r>
              <a:rPr lang="en-US" i="1" dirty="0"/>
              <a:t>ACA Int’l</a:t>
            </a:r>
            <a:r>
              <a:rPr lang="en-US" dirty="0"/>
              <a:t> case, ruling 3-0 in favor of business industries, the D.C. Circuit Court focused on the key issues ACA presented in its challenge to the 2015 Telephone Consumer Protection Act (TCPA) Declaratory Ruling and Order, including the definition of an auto-dialer, a reasonable manner approach to revocation of consent, and the one-call exemption for reassigned numbers. The appellate court’s opinion set aside the FCC’s explanation of which devices qualify as an Automated Telephone Dialing System (ATDS), as well as its understanding of when a caller violates the act by calling a wireless number previously held by a consenting party but reassigned to a person who has not given consent. </a:t>
            </a:r>
          </a:p>
          <a:p>
            <a:endParaRPr lang="en-US" dirty="0"/>
          </a:p>
          <a:p>
            <a:r>
              <a:rPr lang="en-US" dirty="0"/>
              <a:t>The appellate court, however, sustained the commission’s ruling that a party can revoke consent through any reasonable means by clearly expressing a desire to receive no further calls or texts.</a:t>
            </a:r>
          </a:p>
          <a:p>
            <a:endParaRPr lang="en-US" dirty="0"/>
          </a:p>
        </p:txBody>
      </p:sp>
      <p:sp>
        <p:nvSpPr>
          <p:cNvPr id="4" name="Slide Number Placeholder 3"/>
          <p:cNvSpPr>
            <a:spLocks noGrp="1"/>
          </p:cNvSpPr>
          <p:nvPr>
            <p:ph type="sldNum" sz="quarter" idx="10"/>
          </p:nvPr>
        </p:nvSpPr>
        <p:spPr/>
        <p:txBody>
          <a:bodyPr/>
          <a:lstStyle/>
          <a:p>
            <a:fld id="{B7CF8EED-4B2A-5D4E-BEAD-E29F5372DC76}" type="slidenum">
              <a:rPr lang="en-US" smtClean="0"/>
              <a:t>6</a:t>
            </a:fld>
            <a:endParaRPr lang="en-US"/>
          </a:p>
        </p:txBody>
      </p:sp>
    </p:spTree>
    <p:extLst>
      <p:ext uri="{BB962C8B-B14F-4D97-AF65-F5344CB8AC3E}">
        <p14:creationId xmlns:p14="http://schemas.microsoft.com/office/powerpoint/2010/main" val="1454545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Ernst &amp; Young Economic Impact survey </a:t>
            </a:r>
            <a:r>
              <a:rPr lang="en-US" baseline="0" dirty="0"/>
              <a:t>is our leading advocacy tool at both the state and federal levels.</a:t>
            </a:r>
          </a:p>
          <a:p>
            <a:endParaRPr lang="en-US" baseline="0" dirty="0"/>
          </a:p>
          <a:p>
            <a:r>
              <a:rPr lang="en-US" baseline="0" dirty="0"/>
              <a:t>The data is appreciated by regulators and legislators. </a:t>
            </a:r>
          </a:p>
          <a:p>
            <a:endParaRPr lang="en-US" baseline="0" dirty="0"/>
          </a:p>
          <a:p>
            <a:r>
              <a:rPr lang="en-US" baseline="0" dirty="0"/>
              <a:t>The one page state summaries have already been used by multiple units in their lobbying efforts this year (OR, IN, FL, MD, DC, Mass, RI, IL…). These summaries are located on our website. Check out the E&amp;Y link on our homepage.</a:t>
            </a:r>
            <a:endParaRPr lang="en-US" dirty="0"/>
          </a:p>
          <a:p>
            <a:endParaRPr lang="en-US" dirty="0"/>
          </a:p>
        </p:txBody>
      </p:sp>
      <p:sp>
        <p:nvSpPr>
          <p:cNvPr id="4" name="Slide Number Placeholder 3"/>
          <p:cNvSpPr>
            <a:spLocks noGrp="1"/>
          </p:cNvSpPr>
          <p:nvPr>
            <p:ph type="sldNum" sz="quarter" idx="10"/>
          </p:nvPr>
        </p:nvSpPr>
        <p:spPr/>
        <p:txBody>
          <a:bodyPr/>
          <a:lstStyle/>
          <a:p>
            <a:fld id="{B7CF8EED-4B2A-5D4E-BEAD-E29F5372DC76}" type="slidenum">
              <a:rPr lang="en-US" smtClean="0"/>
              <a:t>7</a:t>
            </a:fld>
            <a:endParaRPr lang="en-US"/>
          </a:p>
        </p:txBody>
      </p:sp>
    </p:spTree>
    <p:extLst>
      <p:ext uri="{BB962C8B-B14F-4D97-AF65-F5344CB8AC3E}">
        <p14:creationId xmlns:p14="http://schemas.microsoft.com/office/powerpoint/2010/main" val="593713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353268-7E77-4336-AD92-FE11048542BF}"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CE7CC-5ABE-4D25-A9F4-8D6D3CC1EB60}" type="slidenum">
              <a:rPr lang="en-US" smtClean="0"/>
              <a:t>‹#›</a:t>
            </a:fld>
            <a:endParaRPr lang="en-US"/>
          </a:p>
        </p:txBody>
      </p:sp>
    </p:spTree>
    <p:extLst>
      <p:ext uri="{BB962C8B-B14F-4D97-AF65-F5344CB8AC3E}">
        <p14:creationId xmlns:p14="http://schemas.microsoft.com/office/powerpoint/2010/main" val="38078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353268-7E77-4336-AD92-FE11048542BF}"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CE7CC-5ABE-4D25-A9F4-8D6D3CC1EB60}" type="slidenum">
              <a:rPr lang="en-US" smtClean="0"/>
              <a:t>‹#›</a:t>
            </a:fld>
            <a:endParaRPr lang="en-US"/>
          </a:p>
        </p:txBody>
      </p:sp>
    </p:spTree>
    <p:extLst>
      <p:ext uri="{BB962C8B-B14F-4D97-AF65-F5344CB8AC3E}">
        <p14:creationId xmlns:p14="http://schemas.microsoft.com/office/powerpoint/2010/main" val="531048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353268-7E77-4336-AD92-FE11048542BF}"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CE7CC-5ABE-4D25-A9F4-8D6D3CC1EB60}" type="slidenum">
              <a:rPr lang="en-US" smtClean="0"/>
              <a:t>‹#›</a:t>
            </a:fld>
            <a:endParaRPr lang="en-US"/>
          </a:p>
        </p:txBody>
      </p:sp>
    </p:spTree>
    <p:extLst>
      <p:ext uri="{BB962C8B-B14F-4D97-AF65-F5344CB8AC3E}">
        <p14:creationId xmlns:p14="http://schemas.microsoft.com/office/powerpoint/2010/main" val="199664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353268-7E77-4336-AD92-FE11048542BF}"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CE7CC-5ABE-4D25-A9F4-8D6D3CC1EB60}" type="slidenum">
              <a:rPr lang="en-US" smtClean="0"/>
              <a:t>‹#›</a:t>
            </a:fld>
            <a:endParaRPr lang="en-US"/>
          </a:p>
        </p:txBody>
      </p:sp>
    </p:spTree>
    <p:extLst>
      <p:ext uri="{BB962C8B-B14F-4D97-AF65-F5344CB8AC3E}">
        <p14:creationId xmlns:p14="http://schemas.microsoft.com/office/powerpoint/2010/main" val="23589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53268-7E77-4336-AD92-FE11048542BF}"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CE7CC-5ABE-4D25-A9F4-8D6D3CC1EB60}" type="slidenum">
              <a:rPr lang="en-US" smtClean="0"/>
              <a:t>‹#›</a:t>
            </a:fld>
            <a:endParaRPr lang="en-US"/>
          </a:p>
        </p:txBody>
      </p:sp>
    </p:spTree>
    <p:extLst>
      <p:ext uri="{BB962C8B-B14F-4D97-AF65-F5344CB8AC3E}">
        <p14:creationId xmlns:p14="http://schemas.microsoft.com/office/powerpoint/2010/main" val="2102755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353268-7E77-4336-AD92-FE11048542BF}"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CE7CC-5ABE-4D25-A9F4-8D6D3CC1EB60}" type="slidenum">
              <a:rPr lang="en-US" smtClean="0"/>
              <a:t>‹#›</a:t>
            </a:fld>
            <a:endParaRPr lang="en-US"/>
          </a:p>
        </p:txBody>
      </p:sp>
    </p:spTree>
    <p:extLst>
      <p:ext uri="{BB962C8B-B14F-4D97-AF65-F5344CB8AC3E}">
        <p14:creationId xmlns:p14="http://schemas.microsoft.com/office/powerpoint/2010/main" val="4111681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353268-7E77-4336-AD92-FE11048542BF}" type="datetimeFigureOut">
              <a:rPr lang="en-US" smtClean="0"/>
              <a:t>10/16/2018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DCE7CC-5ABE-4D25-A9F4-8D6D3CC1EB60}" type="slidenum">
              <a:rPr lang="en-US" smtClean="0"/>
              <a:t>‹#›</a:t>
            </a:fld>
            <a:endParaRPr lang="en-US"/>
          </a:p>
        </p:txBody>
      </p:sp>
    </p:spTree>
    <p:extLst>
      <p:ext uri="{BB962C8B-B14F-4D97-AF65-F5344CB8AC3E}">
        <p14:creationId xmlns:p14="http://schemas.microsoft.com/office/powerpoint/2010/main" val="1757949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353268-7E77-4336-AD92-FE11048542BF}" type="datetimeFigureOut">
              <a:rPr lang="en-US" smtClean="0"/>
              <a:t>10/16/2018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DCE7CC-5ABE-4D25-A9F4-8D6D3CC1EB60}" type="slidenum">
              <a:rPr lang="en-US" smtClean="0"/>
              <a:t>‹#›</a:t>
            </a:fld>
            <a:endParaRPr lang="en-US"/>
          </a:p>
        </p:txBody>
      </p:sp>
    </p:spTree>
    <p:extLst>
      <p:ext uri="{BB962C8B-B14F-4D97-AF65-F5344CB8AC3E}">
        <p14:creationId xmlns:p14="http://schemas.microsoft.com/office/powerpoint/2010/main" val="2610361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353268-7E77-4336-AD92-FE11048542BF}" type="datetimeFigureOut">
              <a:rPr lang="en-US" smtClean="0"/>
              <a:t>10/16/2018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DCE7CC-5ABE-4D25-A9F4-8D6D3CC1EB60}" type="slidenum">
              <a:rPr lang="en-US" smtClean="0"/>
              <a:t>‹#›</a:t>
            </a:fld>
            <a:endParaRPr lang="en-US"/>
          </a:p>
        </p:txBody>
      </p:sp>
    </p:spTree>
    <p:extLst>
      <p:ext uri="{BB962C8B-B14F-4D97-AF65-F5344CB8AC3E}">
        <p14:creationId xmlns:p14="http://schemas.microsoft.com/office/powerpoint/2010/main" val="9262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353268-7E77-4336-AD92-FE11048542BF}"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CE7CC-5ABE-4D25-A9F4-8D6D3CC1EB60}" type="slidenum">
              <a:rPr lang="en-US" smtClean="0"/>
              <a:t>‹#›</a:t>
            </a:fld>
            <a:endParaRPr lang="en-US"/>
          </a:p>
        </p:txBody>
      </p:sp>
    </p:spTree>
    <p:extLst>
      <p:ext uri="{BB962C8B-B14F-4D97-AF65-F5344CB8AC3E}">
        <p14:creationId xmlns:p14="http://schemas.microsoft.com/office/powerpoint/2010/main" val="3530410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353268-7E77-4336-AD92-FE11048542BF}"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CE7CC-5ABE-4D25-A9F4-8D6D3CC1EB60}" type="slidenum">
              <a:rPr lang="en-US" smtClean="0"/>
              <a:t>‹#›</a:t>
            </a:fld>
            <a:endParaRPr lang="en-US"/>
          </a:p>
        </p:txBody>
      </p:sp>
    </p:spTree>
    <p:extLst>
      <p:ext uri="{BB962C8B-B14F-4D97-AF65-F5344CB8AC3E}">
        <p14:creationId xmlns:p14="http://schemas.microsoft.com/office/powerpoint/2010/main" val="3416498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53268-7E77-4336-AD92-FE11048542BF}" type="datetimeFigureOut">
              <a:rPr lang="en-US" smtClean="0"/>
              <a:t>10/16/2018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CE7CC-5ABE-4D25-A9F4-8D6D3CC1EB60}" type="slidenum">
              <a:rPr lang="en-US" smtClean="0"/>
              <a:t>‹#›</a:t>
            </a:fld>
            <a:endParaRPr lang="en-US"/>
          </a:p>
        </p:txBody>
      </p:sp>
    </p:spTree>
    <p:extLst>
      <p:ext uri="{BB962C8B-B14F-4D97-AF65-F5344CB8AC3E}">
        <p14:creationId xmlns:p14="http://schemas.microsoft.com/office/powerpoint/2010/main" val="29010050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dreid@rmaassociation.org" TargetMode="External"/><Relationship Id="rId2" Type="http://schemas.openxmlformats.org/officeDocument/2006/relationships/hyperlink" Target="mailto:madden@acainternational.org" TargetMode="External"/><Relationship Id="rId1" Type="http://schemas.openxmlformats.org/officeDocument/2006/relationships/slideLayout" Target="../slideLayouts/slideLayout2.xml"/><Relationship Id="rId4" Type="http://schemas.openxmlformats.org/officeDocument/2006/relationships/hyperlink" Target="mailto:stephanie@theiainstitute.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9370" y="1086055"/>
            <a:ext cx="4851400" cy="2579438"/>
          </a:xfrm>
        </p:spPr>
        <p:txBody>
          <a:bodyPr>
            <a:normAutofit fontScale="90000"/>
          </a:bodyPr>
          <a:lstStyle/>
          <a:p>
            <a:pPr algn="l"/>
            <a:r>
              <a:rPr lang="en-US" dirty="0">
                <a:solidFill>
                  <a:schemeClr val="tx1">
                    <a:lumMod val="95000"/>
                    <a:lumOff val="5000"/>
                  </a:schemeClr>
                </a:solidFill>
                <a:latin typeface="Arial Black" panose="020B0A04020102020204" pitchFamily="34" charset="0"/>
                <a:cs typeface="Aharoni" panose="02010803020104030203" pitchFamily="2" charset="-79"/>
              </a:rPr>
              <a:t>Debt collection industry overview</a:t>
            </a:r>
          </a:p>
        </p:txBody>
      </p:sp>
      <p:sp>
        <p:nvSpPr>
          <p:cNvPr id="3" name="Subtitle 2"/>
          <p:cNvSpPr>
            <a:spLocks noGrp="1"/>
          </p:cNvSpPr>
          <p:nvPr>
            <p:ph type="subTitle" idx="1"/>
          </p:nvPr>
        </p:nvSpPr>
        <p:spPr>
          <a:xfrm>
            <a:off x="989370" y="4864115"/>
            <a:ext cx="9143675" cy="1463040"/>
          </a:xfrm>
        </p:spPr>
        <p:txBody>
          <a:bodyPr/>
          <a:lstStyle/>
          <a:p>
            <a:pPr algn="l"/>
            <a:r>
              <a:rPr lang="en-US" dirty="0"/>
              <a:t>Andy Madden, ACA International</a:t>
            </a:r>
          </a:p>
          <a:p>
            <a:pPr algn="l"/>
            <a:r>
              <a:rPr lang="en-US" dirty="0"/>
              <a:t>Stephanie Eidelman, Consumer Relations Consortium &amp; </a:t>
            </a:r>
            <a:r>
              <a:rPr lang="en-US" dirty="0" err="1"/>
              <a:t>insideARM</a:t>
            </a:r>
            <a:endParaRPr lang="en-US" dirty="0"/>
          </a:p>
          <a:p>
            <a:pPr algn="l"/>
            <a:r>
              <a:rPr lang="en-US" dirty="0"/>
              <a:t>David Reid, Receivables Management Association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7403" y="791973"/>
            <a:ext cx="3795277" cy="47441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397" y="1496624"/>
            <a:ext cx="3581400" cy="14057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7403" y="2963946"/>
            <a:ext cx="3301394" cy="1403093"/>
          </a:xfrm>
          <a:prstGeom prst="rect">
            <a:avLst/>
          </a:prstGeom>
        </p:spPr>
      </p:pic>
    </p:spTree>
    <p:extLst>
      <p:ext uri="{BB962C8B-B14F-4D97-AF65-F5344CB8AC3E}">
        <p14:creationId xmlns:p14="http://schemas.microsoft.com/office/powerpoint/2010/main" val="1082997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3127" y="-2"/>
            <a:ext cx="5607372" cy="6860535"/>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6573127" cy="6858000"/>
          </a:xfrm>
          <a:prstGeom prst="rect">
            <a:avLst/>
          </a:prstGeom>
        </p:spPr>
      </p:pic>
      <p:sp>
        <p:nvSpPr>
          <p:cNvPr id="2" name="Title 1"/>
          <p:cNvSpPr>
            <a:spLocks noGrp="1"/>
          </p:cNvSpPr>
          <p:nvPr>
            <p:ph type="title"/>
          </p:nvPr>
        </p:nvSpPr>
        <p:spPr>
          <a:xfrm>
            <a:off x="478318" y="424135"/>
            <a:ext cx="9103004" cy="837796"/>
          </a:xfrm>
        </p:spPr>
        <p:txBody>
          <a:bodyPr>
            <a:noAutofit/>
          </a:bodyPr>
          <a:lstStyle/>
          <a:p>
            <a:r>
              <a:rPr lang="en-US" sz="3600" b="1" dirty="0">
                <a:solidFill>
                  <a:schemeClr val="tx1"/>
                </a:solidFill>
                <a:latin typeface="Arial Black" panose="020B0A04020102020204" pitchFamily="34" charset="0"/>
                <a:cs typeface="Aharoni" panose="02010803020104030203" pitchFamily="2" charset="-79"/>
              </a:rPr>
              <a:t>Communications </a:t>
            </a:r>
            <a:r>
              <a:rPr lang="en-US" sz="3600" b="1" dirty="0">
                <a:latin typeface="Arial Black" panose="020B0A04020102020204" pitchFamily="34" charset="0"/>
                <a:cs typeface="Aharoni" panose="02010803020104030203" pitchFamily="2" charset="-79"/>
              </a:rPr>
              <a:t>in</a:t>
            </a:r>
            <a:r>
              <a:rPr lang="en-US" sz="3600" b="1" dirty="0">
                <a:solidFill>
                  <a:schemeClr val="tx1"/>
                </a:solidFill>
                <a:latin typeface="Arial Black" panose="020B0A04020102020204" pitchFamily="34" charset="0"/>
                <a:cs typeface="Aharoni" panose="02010803020104030203" pitchFamily="2" charset="-79"/>
              </a:rPr>
              <a:t> Debt </a:t>
            </a:r>
            <a:r>
              <a:rPr lang="en-US" sz="3600" b="1" dirty="0">
                <a:latin typeface="Arial Black" panose="020B0A04020102020204" pitchFamily="34" charset="0"/>
                <a:cs typeface="Aharoni" panose="02010803020104030203" pitchFamily="2" charset="-79"/>
              </a:rPr>
              <a:t>C</a:t>
            </a:r>
            <a:r>
              <a:rPr lang="en-US" sz="3600" b="1" dirty="0">
                <a:solidFill>
                  <a:schemeClr val="tx1"/>
                </a:solidFill>
                <a:latin typeface="Arial Black" panose="020B0A04020102020204" pitchFamily="34" charset="0"/>
                <a:cs typeface="Aharoni" panose="02010803020104030203" pitchFamily="2" charset="-79"/>
              </a:rPr>
              <a:t>ollection</a:t>
            </a:r>
          </a:p>
        </p:txBody>
      </p:sp>
      <p:sp>
        <p:nvSpPr>
          <p:cNvPr id="3" name="Content Placeholder 2"/>
          <p:cNvSpPr>
            <a:spLocks noGrp="1"/>
          </p:cNvSpPr>
          <p:nvPr>
            <p:ph idx="1"/>
          </p:nvPr>
        </p:nvSpPr>
        <p:spPr>
          <a:xfrm>
            <a:off x="478318" y="1434208"/>
            <a:ext cx="5895793" cy="1441512"/>
          </a:xfrm>
        </p:spPr>
        <p:txBody>
          <a:bodyPr>
            <a:normAutofit/>
          </a:bodyPr>
          <a:lstStyle/>
          <a:p>
            <a:pPr marL="0" indent="0">
              <a:buNone/>
            </a:pPr>
            <a:r>
              <a:rPr lang="en-US" sz="2800" b="1" dirty="0"/>
              <a:t>Communication methods have changed, but the FDCPA has not</a:t>
            </a:r>
            <a:br>
              <a:rPr lang="en-US" sz="2800" b="1" dirty="0"/>
            </a:br>
            <a:r>
              <a:rPr lang="en-US" sz="2800" b="1" dirty="0"/>
              <a:t>…why?</a:t>
            </a:r>
          </a:p>
          <a:p>
            <a:pPr marL="0" indent="0">
              <a:buNone/>
            </a:pPr>
            <a:endParaRPr lang="en-US" sz="2800" b="1" dirty="0"/>
          </a:p>
        </p:txBody>
      </p:sp>
      <p:sp>
        <p:nvSpPr>
          <p:cNvPr id="16" name="TextBox 15"/>
          <p:cNvSpPr txBox="1"/>
          <p:nvPr/>
        </p:nvSpPr>
        <p:spPr>
          <a:xfrm>
            <a:off x="6781612" y="4859544"/>
            <a:ext cx="3226280" cy="830997"/>
          </a:xfrm>
          <a:prstGeom prst="rect">
            <a:avLst/>
          </a:prstGeom>
          <a:noFill/>
        </p:spPr>
        <p:txBody>
          <a:bodyPr wrap="square" rtlCol="0">
            <a:spAutoFit/>
          </a:bodyPr>
          <a:lstStyle/>
          <a:p>
            <a:r>
              <a:rPr lang="en-US" sz="4800" b="1" dirty="0">
                <a:latin typeface="Arial Black" panose="020B0A04020102020204" pitchFamily="34" charset="0"/>
              </a:rPr>
              <a:t>in 1977</a:t>
            </a:r>
          </a:p>
        </p:txBody>
      </p:sp>
      <p:sp>
        <p:nvSpPr>
          <p:cNvPr id="17" name="TextBox 16"/>
          <p:cNvSpPr txBox="1"/>
          <p:nvPr/>
        </p:nvSpPr>
        <p:spPr>
          <a:xfrm>
            <a:off x="6747356" y="5498216"/>
            <a:ext cx="4416725" cy="769441"/>
          </a:xfrm>
          <a:prstGeom prst="rect">
            <a:avLst/>
          </a:prstGeom>
          <a:noFill/>
        </p:spPr>
        <p:txBody>
          <a:bodyPr wrap="square" rtlCol="0">
            <a:spAutoFit/>
          </a:bodyPr>
          <a:lstStyle/>
          <a:p>
            <a:r>
              <a:rPr lang="en-US" sz="4400" dirty="0"/>
              <a:t>(and also today)</a:t>
            </a:r>
          </a:p>
        </p:txBody>
      </p:sp>
    </p:spTree>
    <p:extLst>
      <p:ext uri="{BB962C8B-B14F-4D97-AF65-F5344CB8AC3E}">
        <p14:creationId xmlns:p14="http://schemas.microsoft.com/office/powerpoint/2010/main" val="4266650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241852" cy="6858000"/>
          </a:xfrm>
          <a:prstGeom prst="rect">
            <a:avLst/>
          </a:prstGeom>
        </p:spPr>
      </p:pic>
      <p:sp>
        <p:nvSpPr>
          <p:cNvPr id="2" name="TextBox 1"/>
          <p:cNvSpPr txBox="1"/>
          <p:nvPr/>
        </p:nvSpPr>
        <p:spPr>
          <a:xfrm>
            <a:off x="533430" y="5745192"/>
            <a:ext cx="5016660" cy="707886"/>
          </a:xfrm>
          <a:prstGeom prst="rect">
            <a:avLst/>
          </a:prstGeom>
          <a:noFill/>
        </p:spPr>
        <p:txBody>
          <a:bodyPr wrap="square" rtlCol="0">
            <a:spAutoFit/>
          </a:bodyPr>
          <a:lstStyle/>
          <a:p>
            <a:pPr algn="ctr"/>
            <a:r>
              <a:rPr lang="en-US" sz="4000" b="1" dirty="0">
                <a:solidFill>
                  <a:schemeClr val="bg1"/>
                </a:solidFill>
              </a:rPr>
              <a:t>3</a:t>
            </a:r>
            <a:r>
              <a:rPr lang="en-US" sz="4000" b="1" baseline="30000" dirty="0">
                <a:solidFill>
                  <a:schemeClr val="bg1"/>
                </a:solidFill>
              </a:rPr>
              <a:t>rd</a:t>
            </a:r>
            <a:r>
              <a:rPr lang="en-US" sz="4000" b="1" dirty="0">
                <a:solidFill>
                  <a:schemeClr val="bg1"/>
                </a:solidFill>
              </a:rPr>
              <a:t> party disclosure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3519" y="0"/>
            <a:ext cx="6108481" cy="6858000"/>
          </a:xfrm>
          <a:prstGeom prst="rect">
            <a:avLst/>
          </a:prstGeom>
        </p:spPr>
      </p:pic>
      <p:sp>
        <p:nvSpPr>
          <p:cNvPr id="5" name="TextBox 4"/>
          <p:cNvSpPr txBox="1"/>
          <p:nvPr/>
        </p:nvSpPr>
        <p:spPr>
          <a:xfrm>
            <a:off x="6629429" y="186905"/>
            <a:ext cx="5016660" cy="707886"/>
          </a:xfrm>
          <a:prstGeom prst="rect">
            <a:avLst/>
          </a:prstGeom>
          <a:noFill/>
        </p:spPr>
        <p:txBody>
          <a:bodyPr wrap="square" rtlCol="0">
            <a:spAutoFit/>
          </a:bodyPr>
          <a:lstStyle/>
          <a:p>
            <a:pPr algn="ctr"/>
            <a:r>
              <a:rPr lang="en-US" sz="4000" b="1" dirty="0">
                <a:solidFill>
                  <a:schemeClr val="bg1"/>
                </a:solidFill>
              </a:rPr>
              <a:t>Transparent</a:t>
            </a:r>
          </a:p>
        </p:txBody>
      </p:sp>
    </p:spTree>
    <p:extLst>
      <p:ext uri="{BB962C8B-B14F-4D97-AF65-F5344CB8AC3E}">
        <p14:creationId xmlns:p14="http://schemas.microsoft.com/office/powerpoint/2010/main" val="342197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&amp; debt collection</a:t>
            </a:r>
          </a:p>
        </p:txBody>
      </p:sp>
      <p:sp>
        <p:nvSpPr>
          <p:cNvPr id="3" name="Content Placeholder 2"/>
          <p:cNvSpPr>
            <a:spLocks noGrp="1"/>
          </p:cNvSpPr>
          <p:nvPr>
            <p:ph idx="1"/>
          </p:nvPr>
        </p:nvSpPr>
        <p:spPr>
          <a:xfrm>
            <a:off x="677334" y="1677510"/>
            <a:ext cx="2566198" cy="3550097"/>
          </a:xfrm>
        </p:spPr>
        <p:txBody>
          <a:bodyPr>
            <a:normAutofit/>
          </a:bodyPr>
          <a:lstStyle/>
          <a:p>
            <a:r>
              <a:rPr lang="en-US" dirty="0">
                <a:solidFill>
                  <a:schemeClr val="bg1"/>
                </a:solidFill>
              </a:rPr>
              <a:t>A crisis of trust has emerged</a:t>
            </a:r>
          </a:p>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77334" y="4258111"/>
            <a:ext cx="3543937" cy="1938992"/>
          </a:xfrm>
          <a:prstGeom prst="rect">
            <a:avLst/>
          </a:prstGeom>
          <a:noFill/>
        </p:spPr>
        <p:txBody>
          <a:bodyPr wrap="square" rtlCol="0">
            <a:spAutoFit/>
          </a:bodyPr>
          <a:lstStyle/>
          <a:p>
            <a:r>
              <a:rPr lang="en-US" sz="4000" dirty="0">
                <a:solidFill>
                  <a:schemeClr val="bg1"/>
                </a:solidFill>
                <a:latin typeface="Arial Black" panose="020B0A04020102020204" pitchFamily="34" charset="0"/>
              </a:rPr>
              <a:t>Would you answer this call today?</a:t>
            </a:r>
          </a:p>
        </p:txBody>
      </p:sp>
    </p:spTree>
    <p:extLst>
      <p:ext uri="{BB962C8B-B14F-4D97-AF65-F5344CB8AC3E}">
        <p14:creationId xmlns:p14="http://schemas.microsoft.com/office/powerpoint/2010/main" val="139743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849032" y="0"/>
            <a:ext cx="3342968" cy="6745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2370" y="308262"/>
            <a:ext cx="8596668" cy="856861"/>
          </a:xfrm>
        </p:spPr>
        <p:txBody>
          <a:bodyPr>
            <a:normAutofit/>
          </a:bodyPr>
          <a:lstStyle/>
          <a:p>
            <a:r>
              <a:rPr lang="en-US" sz="3600" dirty="0">
                <a:latin typeface="Arial Black" panose="020B0A04020102020204" pitchFamily="34" charset="0"/>
                <a:cs typeface="Aharoni" panose="02010803020104030203" pitchFamily="2" charset="-79"/>
              </a:rPr>
              <a:t>Here’s where the world is going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64" y="1590637"/>
            <a:ext cx="4949893" cy="49837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6071" y="1649629"/>
            <a:ext cx="6265921" cy="4841848"/>
          </a:xfrm>
          <a:prstGeom prst="rect">
            <a:avLst/>
          </a:prstGeom>
        </p:spPr>
      </p:pic>
      <p:sp>
        <p:nvSpPr>
          <p:cNvPr id="11" name="Rectangle 10"/>
          <p:cNvSpPr/>
          <p:nvPr/>
        </p:nvSpPr>
        <p:spPr>
          <a:xfrm>
            <a:off x="0" y="0"/>
            <a:ext cx="46237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127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27703" y="339213"/>
            <a:ext cx="3244645" cy="1569660"/>
          </a:xfrm>
          <a:prstGeom prst="rect">
            <a:avLst/>
          </a:prstGeom>
          <a:noFill/>
        </p:spPr>
        <p:txBody>
          <a:bodyPr wrap="square" rtlCol="0">
            <a:spAutoFit/>
          </a:bodyPr>
          <a:lstStyle/>
          <a:p>
            <a:r>
              <a:rPr lang="en-US" sz="3200" b="1" dirty="0">
                <a:solidFill>
                  <a:schemeClr val="bg1"/>
                </a:solidFill>
              </a:rPr>
              <a:t>So, consumers are demanding to know this…</a:t>
            </a:r>
          </a:p>
        </p:txBody>
      </p:sp>
      <p:sp>
        <p:nvSpPr>
          <p:cNvPr id="6" name="TextBox 5"/>
          <p:cNvSpPr txBox="1"/>
          <p:nvPr/>
        </p:nvSpPr>
        <p:spPr>
          <a:xfrm>
            <a:off x="9593292" y="4845472"/>
            <a:ext cx="1961535" cy="1569660"/>
          </a:xfrm>
          <a:prstGeom prst="rect">
            <a:avLst/>
          </a:prstGeom>
          <a:noFill/>
        </p:spPr>
        <p:txBody>
          <a:bodyPr wrap="square" rtlCol="0">
            <a:spAutoFit/>
          </a:bodyPr>
          <a:lstStyle/>
          <a:p>
            <a:r>
              <a:rPr lang="en-US" sz="3200" b="1" dirty="0">
                <a:solidFill>
                  <a:schemeClr val="bg1"/>
                </a:solidFill>
              </a:rPr>
              <a:t>But debt collectors see this….</a:t>
            </a:r>
          </a:p>
        </p:txBody>
      </p:sp>
    </p:spTree>
    <p:extLst>
      <p:ext uri="{BB962C8B-B14F-4D97-AF65-F5344CB8AC3E}">
        <p14:creationId xmlns:p14="http://schemas.microsoft.com/office/powerpoint/2010/main" val="3396277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749"/>
            <a:ext cx="12191999" cy="6858001"/>
          </a:xfrm>
          <a:prstGeom prst="rect">
            <a:avLst/>
          </a:prstGeom>
        </p:spPr>
      </p:pic>
    </p:spTree>
    <p:extLst>
      <p:ext uri="{BB962C8B-B14F-4D97-AF65-F5344CB8AC3E}">
        <p14:creationId xmlns:p14="http://schemas.microsoft.com/office/powerpoint/2010/main" val="367802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745794" y="0"/>
            <a:ext cx="3260676" cy="6718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908027" y="1343384"/>
            <a:ext cx="2890684" cy="4394806"/>
          </a:xfrm>
        </p:spPr>
        <p:txBody>
          <a:bodyPr>
            <a:noAutofit/>
          </a:bodyPr>
          <a:lstStyle/>
          <a:p>
            <a:pPr marL="0" indent="0">
              <a:buNone/>
            </a:pPr>
            <a:r>
              <a:rPr lang="en-US" dirty="0"/>
              <a:t>If I do manage to reach a consumer on the phone, the broad and unclear definition of “communication” forces us to have an awkward and frightening “authentication dance.”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99652"/>
            <a:ext cx="8933055" cy="5958348"/>
          </a:xfrm>
          <a:prstGeom prst="rect">
            <a:avLst/>
          </a:prstGeom>
        </p:spPr>
      </p:pic>
      <p:sp>
        <p:nvSpPr>
          <p:cNvPr id="2" name="Title 1"/>
          <p:cNvSpPr>
            <a:spLocks noGrp="1"/>
          </p:cNvSpPr>
          <p:nvPr>
            <p:ph type="title"/>
          </p:nvPr>
        </p:nvSpPr>
        <p:spPr>
          <a:xfrm>
            <a:off x="498618" y="371459"/>
            <a:ext cx="9685287" cy="852657"/>
          </a:xfrm>
        </p:spPr>
        <p:txBody>
          <a:bodyPr>
            <a:normAutofit fontScale="90000"/>
          </a:bodyPr>
          <a:lstStyle/>
          <a:p>
            <a:r>
              <a:rPr lang="en-US" b="1" dirty="0">
                <a:solidFill>
                  <a:schemeClr val="tx1"/>
                </a:solidFill>
                <a:latin typeface="Arial Black" panose="020B0A04020102020204" pitchFamily="34" charset="0"/>
                <a:cs typeface="Aharoni" panose="02010803020104030203" pitchFamily="2" charset="-79"/>
              </a:rPr>
              <a:t>Communication &amp; Debt </a:t>
            </a:r>
            <a:r>
              <a:rPr lang="en-US" b="1" dirty="0">
                <a:latin typeface="Arial Black" panose="020B0A04020102020204" pitchFamily="34" charset="0"/>
                <a:cs typeface="Aharoni" panose="02010803020104030203" pitchFamily="2" charset="-79"/>
              </a:rPr>
              <a:t>C</a:t>
            </a:r>
            <a:r>
              <a:rPr lang="en-US" b="1" dirty="0">
                <a:solidFill>
                  <a:schemeClr val="tx1"/>
                </a:solidFill>
                <a:latin typeface="Arial Black" panose="020B0A04020102020204" pitchFamily="34" charset="0"/>
                <a:cs typeface="Aharoni" panose="02010803020104030203" pitchFamily="2" charset="-79"/>
              </a:rPr>
              <a:t>ollection</a:t>
            </a:r>
          </a:p>
        </p:txBody>
      </p:sp>
    </p:spTree>
    <p:extLst>
      <p:ext uri="{BB962C8B-B14F-4D97-AF65-F5344CB8AC3E}">
        <p14:creationId xmlns:p14="http://schemas.microsoft.com/office/powerpoint/2010/main" val="379482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241852" cy="6858000"/>
          </a:xfrm>
          <a:prstGeom prst="rect">
            <a:avLst/>
          </a:prstGeom>
        </p:spPr>
      </p:pic>
      <p:sp>
        <p:nvSpPr>
          <p:cNvPr id="2" name="TextBox 1"/>
          <p:cNvSpPr txBox="1"/>
          <p:nvPr/>
        </p:nvSpPr>
        <p:spPr>
          <a:xfrm>
            <a:off x="533430" y="5745192"/>
            <a:ext cx="5016660" cy="707886"/>
          </a:xfrm>
          <a:prstGeom prst="rect">
            <a:avLst/>
          </a:prstGeom>
          <a:noFill/>
        </p:spPr>
        <p:txBody>
          <a:bodyPr wrap="square" rtlCol="0">
            <a:spAutoFit/>
          </a:bodyPr>
          <a:lstStyle/>
          <a:p>
            <a:pPr algn="ctr"/>
            <a:r>
              <a:rPr lang="en-US" sz="4000" b="1" dirty="0">
                <a:solidFill>
                  <a:schemeClr val="bg1"/>
                </a:solidFill>
              </a:rPr>
              <a:t>3</a:t>
            </a:r>
            <a:r>
              <a:rPr lang="en-US" sz="4000" b="1" baseline="30000" dirty="0">
                <a:solidFill>
                  <a:schemeClr val="bg1"/>
                </a:solidFill>
              </a:rPr>
              <a:t>rd</a:t>
            </a:r>
            <a:r>
              <a:rPr lang="en-US" sz="4000" b="1" dirty="0">
                <a:solidFill>
                  <a:schemeClr val="bg1"/>
                </a:solidFill>
              </a:rPr>
              <a:t> party disclosure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3519" y="0"/>
            <a:ext cx="6108481" cy="6858000"/>
          </a:xfrm>
          <a:prstGeom prst="rect">
            <a:avLst/>
          </a:prstGeom>
        </p:spPr>
      </p:pic>
      <p:sp>
        <p:nvSpPr>
          <p:cNvPr id="5" name="TextBox 4"/>
          <p:cNvSpPr txBox="1"/>
          <p:nvPr/>
        </p:nvSpPr>
        <p:spPr>
          <a:xfrm>
            <a:off x="6629429" y="186905"/>
            <a:ext cx="5016660" cy="707886"/>
          </a:xfrm>
          <a:prstGeom prst="rect">
            <a:avLst/>
          </a:prstGeom>
          <a:noFill/>
        </p:spPr>
        <p:txBody>
          <a:bodyPr wrap="square" rtlCol="0">
            <a:spAutoFit/>
          </a:bodyPr>
          <a:lstStyle/>
          <a:p>
            <a:pPr algn="ctr"/>
            <a:r>
              <a:rPr lang="en-US" sz="4000" b="1" dirty="0">
                <a:solidFill>
                  <a:schemeClr val="bg1"/>
                </a:solidFill>
              </a:rPr>
              <a:t>Transparent</a:t>
            </a:r>
          </a:p>
        </p:txBody>
      </p:sp>
      <p:sp>
        <p:nvSpPr>
          <p:cNvPr id="6" name="TextBox 5"/>
          <p:cNvSpPr txBox="1"/>
          <p:nvPr/>
        </p:nvSpPr>
        <p:spPr>
          <a:xfrm rot="20886918">
            <a:off x="4436949" y="2396998"/>
            <a:ext cx="3293139" cy="2308324"/>
          </a:xfrm>
          <a:prstGeom prst="rect">
            <a:avLst/>
          </a:prstGeom>
          <a:solidFill>
            <a:schemeClr val="tx1"/>
          </a:solidFill>
          <a:ln>
            <a:solidFill>
              <a:schemeClr val="bg1"/>
            </a:solidFill>
          </a:ln>
        </p:spPr>
        <p:txBody>
          <a:bodyPr wrap="square" rtlCol="0">
            <a:spAutoFit/>
          </a:bodyPr>
          <a:lstStyle/>
          <a:p>
            <a:pPr algn="ctr"/>
            <a:r>
              <a:rPr lang="en-US" sz="4800" b="1" dirty="0">
                <a:solidFill>
                  <a:schemeClr val="bg1"/>
                </a:solidFill>
                <a:latin typeface="Arial Black" panose="020B0A04020102020204" pitchFamily="34" charset="0"/>
              </a:rPr>
              <a:t>So, we are back to this.</a:t>
            </a:r>
          </a:p>
        </p:txBody>
      </p:sp>
    </p:spTree>
    <p:extLst>
      <p:ext uri="{BB962C8B-B14F-4D97-AF65-F5344CB8AC3E}">
        <p14:creationId xmlns:p14="http://schemas.microsoft.com/office/powerpoint/2010/main" val="1884340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271" y="365125"/>
            <a:ext cx="10515600" cy="1325563"/>
          </a:xfrm>
        </p:spPr>
        <p:txBody>
          <a:bodyPr>
            <a:normAutofit/>
          </a:bodyPr>
          <a:lstStyle/>
          <a:p>
            <a:r>
              <a:rPr lang="en-US" sz="4000" dirty="0">
                <a:latin typeface="Arial Black" panose="020B0A04020102020204" pitchFamily="34" charset="0"/>
                <a:cs typeface="Aharoni" panose="02010803020104030203" pitchFamily="2" charset="-79"/>
              </a:rPr>
              <a:t>BCFP Complaints in Perspective</a:t>
            </a:r>
          </a:p>
        </p:txBody>
      </p:sp>
      <p:sp>
        <p:nvSpPr>
          <p:cNvPr id="3" name="Content Placeholder 2"/>
          <p:cNvSpPr>
            <a:spLocks noGrp="1"/>
          </p:cNvSpPr>
          <p:nvPr>
            <p:ph idx="1"/>
          </p:nvPr>
        </p:nvSpPr>
        <p:spPr>
          <a:xfrm>
            <a:off x="567271" y="1487492"/>
            <a:ext cx="11082862" cy="4896379"/>
          </a:xfrm>
        </p:spPr>
        <p:txBody>
          <a:bodyPr>
            <a:normAutofit/>
          </a:bodyPr>
          <a:lstStyle/>
          <a:p>
            <a:r>
              <a:rPr lang="en-US" dirty="0"/>
              <a:t>The six New England states had 1,273 debt collection related complaints in 2017 on the Bureau of Consumer Financial Protection consumer complaint portal. This = .009% of the region’s population, or 1 complaint for every 11,569 people.</a:t>
            </a:r>
          </a:p>
          <a:p>
            <a:r>
              <a:rPr lang="en-US" dirty="0"/>
              <a:t>When looking at consumers not satisfied by the collector’s response, the number dropped from 1,273 to 60, which = .0004%, or 1 complaint for every 245,460 people.</a:t>
            </a:r>
          </a:p>
          <a:p>
            <a:r>
              <a:rPr lang="en-US" dirty="0"/>
              <a:t>That being said, industry recognizes that not everyone who has an issue will file a complaint. The industry takes all complaints seriously. They make us look bad. They make our clients look bad. We have every incentive to work with all stakeholders to reduce them.</a:t>
            </a:r>
          </a:p>
        </p:txBody>
      </p:sp>
    </p:spTree>
    <p:extLst>
      <p:ext uri="{BB962C8B-B14F-4D97-AF65-F5344CB8AC3E}">
        <p14:creationId xmlns:p14="http://schemas.microsoft.com/office/powerpoint/2010/main" val="3229858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9054" y="1690688"/>
            <a:ext cx="4232564" cy="2909887"/>
          </a:xfrm>
          <a:prstGeom prst="rect">
            <a:avLst/>
          </a:prstGeom>
        </p:spPr>
      </p:pic>
      <p:sp>
        <p:nvSpPr>
          <p:cNvPr id="2" name="Title 1"/>
          <p:cNvSpPr>
            <a:spLocks noGrp="1"/>
          </p:cNvSpPr>
          <p:nvPr>
            <p:ph type="title"/>
          </p:nvPr>
        </p:nvSpPr>
        <p:spPr/>
        <p:txBody>
          <a:bodyPr>
            <a:normAutofit/>
          </a:bodyPr>
          <a:lstStyle/>
          <a:p>
            <a:r>
              <a:rPr lang="en-US" sz="4000" dirty="0">
                <a:latin typeface="Arial Black" panose="020B0A04020102020204" pitchFamily="34" charset="0"/>
                <a:cs typeface="Aharoni" panose="02010803020104030203" pitchFamily="2" charset="-79"/>
              </a:rPr>
              <a:t>RMA Certification</a:t>
            </a:r>
          </a:p>
        </p:txBody>
      </p:sp>
      <p:sp>
        <p:nvSpPr>
          <p:cNvPr id="3" name="Content Placeholder 2"/>
          <p:cNvSpPr>
            <a:spLocks noGrp="1"/>
          </p:cNvSpPr>
          <p:nvPr>
            <p:ph idx="1"/>
          </p:nvPr>
        </p:nvSpPr>
        <p:spPr>
          <a:xfrm>
            <a:off x="838200" y="1690688"/>
            <a:ext cx="6629400" cy="3927765"/>
          </a:xfrm>
        </p:spPr>
        <p:txBody>
          <a:bodyPr>
            <a:normAutofit lnSpcReduction="10000"/>
          </a:bodyPr>
          <a:lstStyle/>
          <a:p>
            <a:pPr marL="0" indent="0">
              <a:buNone/>
            </a:pPr>
            <a:r>
              <a:rPr lang="en-US" sz="3200" dirty="0"/>
              <a:t>“I am appreciative of the benefits that the public gets from RMA’s industry self regulation, the collection and debt buying industry get from it, as well as we (government agencies) get from it.” </a:t>
            </a:r>
            <a:r>
              <a:rPr lang="en-US" dirty="0"/>
              <a:t>(8/1/18)</a:t>
            </a:r>
          </a:p>
          <a:p>
            <a:pPr marL="0" indent="0">
              <a:buNone/>
              <a:tabLst>
                <a:tab pos="914400" algn="l"/>
                <a:tab pos="1376363" algn="l"/>
              </a:tabLst>
            </a:pPr>
            <a:r>
              <a:rPr lang="en-US" sz="3200" dirty="0"/>
              <a:t>–</a:t>
            </a:r>
            <a:r>
              <a:rPr lang="en-US" sz="3200" b="1" dirty="0"/>
              <a:t>Thomas Pahl, BCFP Associate Director of Research, Markets &amp; Regulations</a:t>
            </a:r>
          </a:p>
          <a:p>
            <a:endParaRPr lang="en-US" dirty="0"/>
          </a:p>
        </p:txBody>
      </p:sp>
    </p:spTree>
    <p:extLst>
      <p:ext uri="{BB962C8B-B14F-4D97-AF65-F5344CB8AC3E}">
        <p14:creationId xmlns:p14="http://schemas.microsoft.com/office/powerpoint/2010/main" val="2151521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617"/>
            <a:ext cx="12192001" cy="6842383"/>
          </a:xfrm>
          <a:prstGeom prst="rect">
            <a:avLst/>
          </a:prstGeom>
        </p:spPr>
      </p:pic>
      <p:sp>
        <p:nvSpPr>
          <p:cNvPr id="2" name="Title 1"/>
          <p:cNvSpPr>
            <a:spLocks noGrp="1"/>
          </p:cNvSpPr>
          <p:nvPr>
            <p:ph type="title"/>
          </p:nvPr>
        </p:nvSpPr>
        <p:spPr/>
        <p:txBody>
          <a:bodyPr>
            <a:normAutofit/>
          </a:bodyPr>
          <a:lstStyle/>
          <a:p>
            <a:r>
              <a:rPr lang="en-US" sz="4000" dirty="0">
                <a:solidFill>
                  <a:schemeClr val="bg1"/>
                </a:solidFill>
                <a:latin typeface="Aharoni" panose="02010803020104030203" pitchFamily="2" charset="-79"/>
                <a:cs typeface="Aharoni" panose="02010803020104030203" pitchFamily="2" charset="-79"/>
              </a:rPr>
              <a:t>Agenda</a:t>
            </a:r>
          </a:p>
        </p:txBody>
      </p:sp>
      <p:sp>
        <p:nvSpPr>
          <p:cNvPr id="3" name="Content Placeholder 2"/>
          <p:cNvSpPr>
            <a:spLocks noGrp="1"/>
          </p:cNvSpPr>
          <p:nvPr>
            <p:ph idx="1"/>
          </p:nvPr>
        </p:nvSpPr>
        <p:spPr>
          <a:xfrm>
            <a:off x="677334" y="1643004"/>
            <a:ext cx="8735114" cy="4103455"/>
          </a:xfrm>
        </p:spPr>
        <p:txBody>
          <a:bodyPr>
            <a:normAutofit/>
          </a:bodyPr>
          <a:lstStyle/>
          <a:p>
            <a:pPr>
              <a:lnSpc>
                <a:spcPct val="150000"/>
              </a:lnSpc>
              <a:buSzPct val="105000"/>
            </a:pPr>
            <a:r>
              <a:rPr lang="en-US" sz="2400" b="1" dirty="0">
                <a:solidFill>
                  <a:schemeClr val="bg1"/>
                </a:solidFill>
              </a:rPr>
              <a:t>Economic impact of collection industry</a:t>
            </a:r>
          </a:p>
          <a:p>
            <a:pPr>
              <a:lnSpc>
                <a:spcPct val="150000"/>
              </a:lnSpc>
            </a:pPr>
            <a:r>
              <a:rPr lang="en-US" sz="2400" b="1" dirty="0">
                <a:solidFill>
                  <a:schemeClr val="bg1"/>
                </a:solidFill>
              </a:rPr>
              <a:t>Legislative trends and highlights</a:t>
            </a:r>
          </a:p>
          <a:p>
            <a:pPr>
              <a:lnSpc>
                <a:spcPct val="150000"/>
              </a:lnSpc>
            </a:pPr>
            <a:r>
              <a:rPr lang="en-US" sz="2400" b="1" dirty="0">
                <a:solidFill>
                  <a:schemeClr val="bg1"/>
                </a:solidFill>
              </a:rPr>
              <a:t>Mass Disputes / Credit repair companies</a:t>
            </a:r>
          </a:p>
          <a:p>
            <a:pPr>
              <a:lnSpc>
                <a:spcPct val="150000"/>
              </a:lnSpc>
            </a:pPr>
            <a:r>
              <a:rPr lang="en-US" sz="2400" b="1" dirty="0">
                <a:solidFill>
                  <a:schemeClr val="bg1"/>
                </a:solidFill>
              </a:rPr>
              <a:t>Call blocking &amp; labeling</a:t>
            </a:r>
          </a:p>
          <a:p>
            <a:pPr>
              <a:lnSpc>
                <a:spcPct val="150000"/>
              </a:lnSpc>
            </a:pPr>
            <a:r>
              <a:rPr lang="en-US" sz="2400" b="1" dirty="0">
                <a:solidFill>
                  <a:schemeClr val="bg1"/>
                </a:solidFill>
              </a:rPr>
              <a:t>The state of communications with consumers</a:t>
            </a:r>
          </a:p>
          <a:p>
            <a:pPr>
              <a:lnSpc>
                <a:spcPct val="150000"/>
              </a:lnSpc>
            </a:pPr>
            <a:r>
              <a:rPr lang="en-US" sz="2400" b="1" dirty="0">
                <a:solidFill>
                  <a:schemeClr val="bg1"/>
                </a:solidFill>
              </a:rPr>
              <a:t>Certification</a:t>
            </a:r>
          </a:p>
          <a:p>
            <a:endParaRPr lang="en-US" sz="3200" b="1" dirty="0">
              <a:solidFill>
                <a:schemeClr val="bg1"/>
              </a:solidFill>
            </a:endParaRPr>
          </a:p>
        </p:txBody>
      </p:sp>
    </p:spTree>
    <p:extLst>
      <p:ext uri="{BB962C8B-B14F-4D97-AF65-F5344CB8AC3E}">
        <p14:creationId xmlns:p14="http://schemas.microsoft.com/office/powerpoint/2010/main" val="3974176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4983" y="3592253"/>
            <a:ext cx="4398817" cy="2639290"/>
          </a:xfrm>
          <a:prstGeom prst="rect">
            <a:avLst/>
          </a:prstGeom>
        </p:spPr>
      </p:pic>
      <p:sp>
        <p:nvSpPr>
          <p:cNvPr id="2" name="Title 1"/>
          <p:cNvSpPr>
            <a:spLocks noGrp="1"/>
          </p:cNvSpPr>
          <p:nvPr>
            <p:ph type="title"/>
          </p:nvPr>
        </p:nvSpPr>
        <p:spPr/>
        <p:txBody>
          <a:bodyPr>
            <a:noAutofit/>
          </a:bodyPr>
          <a:lstStyle/>
          <a:p>
            <a:r>
              <a:rPr lang="en-US" sz="3200" dirty="0">
                <a:latin typeface="Arial Black" panose="020B0A04020102020204" pitchFamily="34" charset="0"/>
                <a:cs typeface="Aharoni" panose="02010803020104030203" pitchFamily="2" charset="-79"/>
              </a:rPr>
              <a:t>RMA Certification – Certified Professional Receivables Company (CPRC)</a:t>
            </a:r>
          </a:p>
        </p:txBody>
      </p:sp>
      <p:sp>
        <p:nvSpPr>
          <p:cNvPr id="3" name="Content Placeholder 2"/>
          <p:cNvSpPr>
            <a:spLocks noGrp="1"/>
          </p:cNvSpPr>
          <p:nvPr>
            <p:ph idx="1"/>
          </p:nvPr>
        </p:nvSpPr>
        <p:spPr>
          <a:xfrm>
            <a:off x="838200" y="1825625"/>
            <a:ext cx="10515600" cy="4713720"/>
          </a:xfrm>
        </p:spPr>
        <p:txBody>
          <a:bodyPr>
            <a:normAutofit fontScale="92500" lnSpcReduction="10000"/>
          </a:bodyPr>
          <a:lstStyle/>
          <a:p>
            <a:r>
              <a:rPr lang="en-US" dirty="0"/>
              <a:t>Launched in 2013</a:t>
            </a:r>
          </a:p>
          <a:p>
            <a:pPr lvl="1"/>
            <a:r>
              <a:rPr lang="en-US" dirty="0"/>
              <a:t>Raised the bar on consumer protection</a:t>
            </a:r>
          </a:p>
          <a:p>
            <a:pPr lvl="1"/>
            <a:r>
              <a:rPr lang="en-US" dirty="0"/>
              <a:t>Supported by the BCFP &amp; FTC</a:t>
            </a:r>
          </a:p>
          <a:p>
            <a:r>
              <a:rPr lang="en-US" dirty="0"/>
              <a:t>Voluntary Industry Self Regulatory Program for Businesses</a:t>
            </a:r>
          </a:p>
          <a:p>
            <a:pPr lvl="1"/>
            <a:r>
              <a:rPr lang="en-US" dirty="0"/>
              <a:t>Collection Agencies</a:t>
            </a:r>
          </a:p>
          <a:p>
            <a:pPr lvl="1"/>
            <a:r>
              <a:rPr lang="en-US" dirty="0"/>
              <a:t>Debt Buying Companies</a:t>
            </a:r>
          </a:p>
          <a:p>
            <a:pPr lvl="1"/>
            <a:r>
              <a:rPr lang="en-US" dirty="0"/>
              <a:t>Law Firms</a:t>
            </a:r>
          </a:p>
          <a:p>
            <a:pPr lvl="1"/>
            <a:r>
              <a:rPr lang="en-US" dirty="0"/>
              <a:t>Receivable Brokers</a:t>
            </a:r>
          </a:p>
          <a:p>
            <a:r>
              <a:rPr lang="en-US" dirty="0"/>
              <a:t>Single Compliance Footprint</a:t>
            </a:r>
          </a:p>
          <a:p>
            <a:r>
              <a:rPr lang="en-US" dirty="0"/>
              <a:t>Independent Third Party Audits</a:t>
            </a:r>
          </a:p>
          <a:p>
            <a:r>
              <a:rPr lang="en-US" dirty="0"/>
              <a:t>Annual Program Review</a:t>
            </a:r>
          </a:p>
          <a:p>
            <a:pPr lvl="1"/>
            <a:r>
              <a:rPr lang="en-US" dirty="0"/>
              <a:t>Version 7.0 in Development</a:t>
            </a:r>
          </a:p>
          <a:p>
            <a:endParaRPr lang="en-US" dirty="0"/>
          </a:p>
          <a:p>
            <a:endParaRPr lang="en-US" dirty="0"/>
          </a:p>
          <a:p>
            <a:endParaRPr lang="en-US" dirty="0"/>
          </a:p>
        </p:txBody>
      </p:sp>
    </p:spTree>
    <p:extLst>
      <p:ext uri="{BB962C8B-B14F-4D97-AF65-F5344CB8AC3E}">
        <p14:creationId xmlns:p14="http://schemas.microsoft.com/office/powerpoint/2010/main" val="3908999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8079"/>
            <a:ext cx="4572000" cy="6849922"/>
          </a:xfrm>
          <a:prstGeom prst="rect">
            <a:avLst/>
          </a:prstGeom>
        </p:spPr>
      </p:pic>
      <p:sp>
        <p:nvSpPr>
          <p:cNvPr id="2" name="Title 1"/>
          <p:cNvSpPr>
            <a:spLocks noGrp="1"/>
          </p:cNvSpPr>
          <p:nvPr>
            <p:ph type="title"/>
          </p:nvPr>
        </p:nvSpPr>
        <p:spPr>
          <a:xfrm>
            <a:off x="544286" y="365125"/>
            <a:ext cx="10515600" cy="1325563"/>
          </a:xfrm>
        </p:spPr>
        <p:txBody>
          <a:bodyPr>
            <a:normAutofit/>
          </a:bodyPr>
          <a:lstStyle/>
          <a:p>
            <a:r>
              <a:rPr lang="en-US" sz="4000" dirty="0">
                <a:latin typeface="Arial Black" panose="020B0A04020102020204" pitchFamily="34" charset="0"/>
                <a:cs typeface="Aharoni" panose="02010803020104030203" pitchFamily="2" charset="-79"/>
              </a:rPr>
              <a:t>RMA Certification – </a:t>
            </a:r>
            <a:br>
              <a:rPr lang="en-US" sz="4000" dirty="0">
                <a:latin typeface="Arial Black" panose="020B0A04020102020204" pitchFamily="34" charset="0"/>
                <a:cs typeface="Aharoni" panose="02010803020104030203" pitchFamily="2" charset="-79"/>
              </a:rPr>
            </a:br>
            <a:r>
              <a:rPr lang="en-US" sz="4000" dirty="0">
                <a:latin typeface="Arial Black" panose="020B0A04020102020204" pitchFamily="34" charset="0"/>
                <a:cs typeface="Aharoni" panose="02010803020104030203" pitchFamily="2" charset="-79"/>
              </a:rPr>
              <a:t>Standards</a:t>
            </a:r>
            <a:endParaRPr lang="en-US" sz="4000" dirty="0">
              <a:latin typeface="Arial Black" panose="020B0A04020102020204" pitchFamily="34" charset="0"/>
            </a:endParaRPr>
          </a:p>
        </p:txBody>
      </p:sp>
      <p:sp>
        <p:nvSpPr>
          <p:cNvPr id="3" name="Content Placeholder 2"/>
          <p:cNvSpPr>
            <a:spLocks noGrp="1"/>
          </p:cNvSpPr>
          <p:nvPr>
            <p:ph idx="1"/>
          </p:nvPr>
        </p:nvSpPr>
        <p:spPr>
          <a:xfrm>
            <a:off x="544286" y="1861483"/>
            <a:ext cx="6932279" cy="4351338"/>
          </a:xfrm>
        </p:spPr>
        <p:txBody>
          <a:bodyPr>
            <a:normAutofit fontScale="92500"/>
          </a:bodyPr>
          <a:lstStyle/>
          <a:p>
            <a:pPr marL="0" indent="0">
              <a:buNone/>
            </a:pPr>
            <a:r>
              <a:rPr lang="en-US" dirty="0"/>
              <a:t>35 Standards, including:</a:t>
            </a:r>
          </a:p>
          <a:p>
            <a:r>
              <a:rPr lang="en-US" dirty="0"/>
              <a:t>Criminal Background Checks</a:t>
            </a:r>
          </a:p>
          <a:p>
            <a:r>
              <a:rPr lang="en-US" dirty="0"/>
              <a:t>Employee Training Programs</a:t>
            </a:r>
          </a:p>
          <a:p>
            <a:r>
              <a:rPr lang="en-US" dirty="0"/>
              <a:t>Handling of Consumer &amp; Regulatory Complaints</a:t>
            </a:r>
          </a:p>
          <a:p>
            <a:r>
              <a:rPr lang="en-US" dirty="0"/>
              <a:t>Data Security</a:t>
            </a:r>
          </a:p>
          <a:p>
            <a:r>
              <a:rPr lang="en-US" dirty="0"/>
              <a:t>Statute of Limitations</a:t>
            </a:r>
          </a:p>
          <a:p>
            <a:r>
              <a:rPr lang="en-US" dirty="0"/>
              <a:t>Vendor Management</a:t>
            </a:r>
          </a:p>
          <a:p>
            <a:r>
              <a:rPr lang="en-US" dirty="0"/>
              <a:t>Commissions</a:t>
            </a:r>
          </a:p>
          <a:p>
            <a:r>
              <a:rPr lang="en-US" dirty="0"/>
              <a:t>Meaningful Attorney Involvement</a:t>
            </a:r>
          </a:p>
        </p:txBody>
      </p:sp>
    </p:spTree>
    <p:extLst>
      <p:ext uri="{BB962C8B-B14F-4D97-AF65-F5344CB8AC3E}">
        <p14:creationId xmlns:p14="http://schemas.microsoft.com/office/powerpoint/2010/main" val="3427621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7544" y="0"/>
            <a:ext cx="5934456" cy="6858000"/>
          </a:xfrm>
          <a:prstGeom prst="rect">
            <a:avLst/>
          </a:prstGeom>
        </p:spPr>
      </p:pic>
      <p:sp>
        <p:nvSpPr>
          <p:cNvPr id="2" name="Title 1"/>
          <p:cNvSpPr>
            <a:spLocks noGrp="1"/>
          </p:cNvSpPr>
          <p:nvPr>
            <p:ph type="title"/>
          </p:nvPr>
        </p:nvSpPr>
        <p:spPr>
          <a:xfrm>
            <a:off x="436411" y="365125"/>
            <a:ext cx="10515600" cy="1325563"/>
          </a:xfrm>
        </p:spPr>
        <p:txBody>
          <a:bodyPr>
            <a:normAutofit/>
          </a:bodyPr>
          <a:lstStyle/>
          <a:p>
            <a:r>
              <a:rPr lang="en-US" sz="3600" dirty="0">
                <a:latin typeface="Arial Black" panose="020B0A04020102020204" pitchFamily="34" charset="0"/>
                <a:cs typeface="Aharoni" panose="02010803020104030203" pitchFamily="2" charset="-79"/>
              </a:rPr>
              <a:t>RMA Certification – </a:t>
            </a:r>
            <a:br>
              <a:rPr lang="en-US" sz="3600" dirty="0">
                <a:latin typeface="Arial Black" panose="020B0A04020102020204" pitchFamily="34" charset="0"/>
                <a:cs typeface="Aharoni" panose="02010803020104030203" pitchFamily="2" charset="-79"/>
              </a:rPr>
            </a:br>
            <a:r>
              <a:rPr lang="en-US" sz="3600" dirty="0">
                <a:latin typeface="Arial Black" panose="020B0A04020102020204" pitchFamily="34" charset="0"/>
                <a:cs typeface="Aharoni" panose="02010803020104030203" pitchFamily="2" charset="-79"/>
              </a:rPr>
              <a:t>Data &amp; Documents</a:t>
            </a:r>
            <a:endParaRPr lang="en-US" sz="3600" dirty="0">
              <a:latin typeface="Arial Black" panose="020B0A04020102020204" pitchFamily="34" charset="0"/>
            </a:endParaRPr>
          </a:p>
        </p:txBody>
      </p:sp>
      <p:sp>
        <p:nvSpPr>
          <p:cNvPr id="3" name="Content Placeholder 2"/>
          <p:cNvSpPr>
            <a:spLocks noGrp="1"/>
          </p:cNvSpPr>
          <p:nvPr>
            <p:ph idx="1"/>
          </p:nvPr>
        </p:nvSpPr>
        <p:spPr>
          <a:xfrm>
            <a:off x="422557" y="2088864"/>
            <a:ext cx="5834988" cy="4351338"/>
          </a:xfrm>
        </p:spPr>
        <p:txBody>
          <a:bodyPr>
            <a:normAutofit fontScale="85000" lnSpcReduction="20000"/>
          </a:bodyPr>
          <a:lstStyle/>
          <a:p>
            <a:pPr marL="0" indent="0">
              <a:buNone/>
            </a:pPr>
            <a:r>
              <a:rPr lang="en-US" dirty="0"/>
              <a:t>Data &amp; documents broken down by asset class (Standard # 19)</a:t>
            </a:r>
          </a:p>
          <a:p>
            <a:r>
              <a:rPr lang="en-US" dirty="0"/>
              <a:t>Auto Deficiencies (14 required/4 commercially reasonable efforts)</a:t>
            </a:r>
          </a:p>
          <a:p>
            <a:r>
              <a:rPr lang="en-US" dirty="0"/>
              <a:t>Auto Secured (13/4)</a:t>
            </a:r>
          </a:p>
          <a:p>
            <a:r>
              <a:rPr lang="en-US" dirty="0"/>
              <a:t>Bankruptcy* (11/6)</a:t>
            </a:r>
          </a:p>
          <a:p>
            <a:r>
              <a:rPr lang="en-US" dirty="0"/>
              <a:t>Credit Cards (14/8)</a:t>
            </a:r>
          </a:p>
          <a:p>
            <a:r>
              <a:rPr lang="en-US" dirty="0"/>
              <a:t>Judgments (6/12)</a:t>
            </a:r>
          </a:p>
          <a:p>
            <a:r>
              <a:rPr lang="en-US" dirty="0"/>
              <a:t>Medical* (21/16)</a:t>
            </a:r>
          </a:p>
          <a:p>
            <a:r>
              <a:rPr lang="en-US" dirty="0"/>
              <a:t>Student Loans* (in development)</a:t>
            </a:r>
          </a:p>
          <a:p>
            <a:endParaRPr lang="en-US" dirty="0"/>
          </a:p>
          <a:p>
            <a:pPr marL="0" indent="0">
              <a:buNone/>
            </a:pPr>
            <a:r>
              <a:rPr lang="en-US" sz="2200" i="1" dirty="0"/>
              <a:t>* Being added in Version 7.0</a:t>
            </a:r>
          </a:p>
          <a:p>
            <a:pPr lvl="1"/>
            <a:endParaRPr lang="en-US" dirty="0"/>
          </a:p>
        </p:txBody>
      </p:sp>
    </p:spTree>
    <p:extLst>
      <p:ext uri="{BB962C8B-B14F-4D97-AF65-F5344CB8AC3E}">
        <p14:creationId xmlns:p14="http://schemas.microsoft.com/office/powerpoint/2010/main" val="3103585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Black" panose="020B0A04020102020204" pitchFamily="34" charset="0"/>
                <a:cs typeface="Aharoni" panose="02010803020104030203" pitchFamily="2" charset="-79"/>
              </a:rPr>
              <a:t>RMA Certification – BCFP Statistics</a:t>
            </a:r>
            <a:endParaRPr lang="en-US" sz="3600" dirty="0">
              <a:latin typeface="Arial Black" panose="020B0A04020102020204" pitchFamily="34" charset="0"/>
            </a:endParaRP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p:txBody>
      </p:sp>
      <p:graphicFrame>
        <p:nvGraphicFramePr>
          <p:cNvPr id="5" name="Chart 4">
            <a:extLst>
              <a:ext uri="{FF2B5EF4-FFF2-40B4-BE49-F238E27FC236}">
                <a16:creationId xmlns="" xmlns:a16="http://schemas.microsoft.com/office/drawing/2014/main" id="{AAFB4C09-33AD-4775-9B88-89F1A5C24D63}"/>
              </a:ext>
            </a:extLst>
          </p:cNvPr>
          <p:cNvGraphicFramePr/>
          <p:nvPr>
            <p:extLst>
              <p:ext uri="{D42A27DB-BD31-4B8C-83A1-F6EECF244321}">
                <p14:modId xmlns:p14="http://schemas.microsoft.com/office/powerpoint/2010/main" val="2275856841"/>
              </p:ext>
            </p:extLst>
          </p:nvPr>
        </p:nvGraphicFramePr>
        <p:xfrm>
          <a:off x="1222549" y="1645839"/>
          <a:ext cx="9746901" cy="45311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8921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haroni" panose="02010803020104030203" pitchFamily="2" charset="-79"/>
                <a:cs typeface="Aharoni" panose="02010803020104030203" pitchFamily="2" charset="-79"/>
              </a:rPr>
              <a:t>RMA Certification – Large Participant Complaint Volume Based on Portfolio Size </a:t>
            </a:r>
            <a:endParaRPr lang="en-US" sz="3600" dirty="0"/>
          </a:p>
        </p:txBody>
      </p:sp>
      <p:sp>
        <p:nvSpPr>
          <p:cNvPr id="3" name="Content Placeholder 2"/>
          <p:cNvSpPr>
            <a:spLocks noGrp="1"/>
          </p:cNvSpPr>
          <p:nvPr>
            <p:ph idx="1"/>
          </p:nvPr>
        </p:nvSpPr>
        <p:spPr/>
        <p:txBody>
          <a:bodyPr/>
          <a:lstStyle/>
          <a:p>
            <a:pPr marL="0" indent="0">
              <a:buNone/>
            </a:pPr>
            <a:endParaRPr lang="en-US" dirty="0"/>
          </a:p>
          <a:p>
            <a:endParaRPr lang="en-US" dirty="0"/>
          </a:p>
          <a:p>
            <a:pPr marL="0" indent="0">
              <a:buNone/>
            </a:pPr>
            <a:endParaRPr lang="en-US" dirty="0"/>
          </a:p>
          <a:p>
            <a:pPr marL="0" indent="0">
              <a:buNone/>
            </a:pPr>
            <a:endParaRPr lang="en-US" dirty="0"/>
          </a:p>
        </p:txBody>
      </p:sp>
      <p:graphicFrame>
        <p:nvGraphicFramePr>
          <p:cNvPr id="5" name="Chart 4">
            <a:extLst>
              <a:ext uri="{FF2B5EF4-FFF2-40B4-BE49-F238E27FC236}">
                <a16:creationId xmlns="" xmlns:a16="http://schemas.microsoft.com/office/drawing/2014/main" id="{74BFBF98-F1BE-42F7-9278-9AB9F40EE64D}"/>
              </a:ext>
            </a:extLst>
          </p:cNvPr>
          <p:cNvGraphicFramePr/>
          <p:nvPr>
            <p:extLst>
              <p:ext uri="{D42A27DB-BD31-4B8C-83A1-F6EECF244321}">
                <p14:modId xmlns:p14="http://schemas.microsoft.com/office/powerpoint/2010/main" val="3723877893"/>
              </p:ext>
            </p:extLst>
          </p:nvPr>
        </p:nvGraphicFramePr>
        <p:xfrm>
          <a:off x="2257854" y="1825625"/>
          <a:ext cx="7279436"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1757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Black" panose="020B0A04020102020204" pitchFamily="34" charset="0"/>
                <a:cs typeface="Aharoni" panose="02010803020104030203" pitchFamily="2" charset="-79"/>
              </a:rPr>
              <a:t>RMA Certification – Litigation Statistics</a:t>
            </a:r>
            <a:endParaRPr lang="en-US" sz="3600" dirty="0">
              <a:latin typeface="Arial Black" panose="020B0A04020102020204" pitchFamily="34" charset="0"/>
            </a:endParaRPr>
          </a:p>
        </p:txBody>
      </p:sp>
      <p:sp>
        <p:nvSpPr>
          <p:cNvPr id="3" name="Content Placeholder 2"/>
          <p:cNvSpPr>
            <a:spLocks noGrp="1"/>
          </p:cNvSpPr>
          <p:nvPr>
            <p:ph idx="1"/>
          </p:nvPr>
        </p:nvSpPr>
        <p:spPr>
          <a:xfrm>
            <a:off x="838200" y="1628985"/>
            <a:ext cx="10515600" cy="1625492"/>
          </a:xfrm>
        </p:spPr>
        <p:txBody>
          <a:bodyPr/>
          <a:lstStyle/>
          <a:p>
            <a:r>
              <a:rPr lang="en-US" dirty="0"/>
              <a:t>On average, after certification, RMA certified companies experience a 6.53% decrease in litigation </a:t>
            </a:r>
          </a:p>
          <a:p>
            <a:endParaRPr lang="en-US" dirty="0"/>
          </a:p>
          <a:p>
            <a:pPr marL="0" indent="0">
              <a:buNone/>
            </a:pPr>
            <a:endParaRPr lang="en-US" dirty="0"/>
          </a:p>
          <a:p>
            <a:pPr marL="0" indent="0">
              <a:buNone/>
            </a:pPr>
            <a:endParaRPr lang="en-US" dirty="0"/>
          </a:p>
        </p:txBody>
      </p:sp>
      <p:pic>
        <p:nvPicPr>
          <p:cNvPr id="4" name="Graphic 2" descr="Downward trend"/>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104564" y="1959749"/>
            <a:ext cx="5617028" cy="4069582"/>
          </a:xfrm>
          <a:prstGeom prst="rect">
            <a:avLst/>
          </a:prstGeom>
        </p:spPr>
      </p:pic>
    </p:spTree>
    <p:extLst>
      <p:ext uri="{BB962C8B-B14F-4D97-AF65-F5344CB8AC3E}">
        <p14:creationId xmlns:p14="http://schemas.microsoft.com/office/powerpoint/2010/main" val="4147688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812" y="3013813"/>
            <a:ext cx="7064188" cy="3844186"/>
          </a:xfrm>
          <a:prstGeom prst="rect">
            <a:avLst/>
          </a:prstGeom>
        </p:spPr>
      </p:pic>
      <p:sp>
        <p:nvSpPr>
          <p:cNvPr id="2" name="Title 1"/>
          <p:cNvSpPr>
            <a:spLocks noGrp="1"/>
          </p:cNvSpPr>
          <p:nvPr>
            <p:ph type="title"/>
          </p:nvPr>
        </p:nvSpPr>
        <p:spPr>
          <a:xfrm>
            <a:off x="533400" y="365125"/>
            <a:ext cx="10515600" cy="1325563"/>
          </a:xfrm>
        </p:spPr>
        <p:txBody>
          <a:bodyPr>
            <a:normAutofit/>
          </a:bodyPr>
          <a:lstStyle/>
          <a:p>
            <a:r>
              <a:rPr lang="en-US" sz="3200" dirty="0">
                <a:latin typeface="Arial Black" panose="020B0A04020102020204" pitchFamily="34" charset="0"/>
                <a:cs typeface="Aharoni" panose="02010803020104030203" pitchFamily="2" charset="-79"/>
              </a:rPr>
              <a:t>How State Regulators Can Help Improve the Industry &amp; Help Consumers</a:t>
            </a:r>
          </a:p>
        </p:txBody>
      </p:sp>
      <p:sp>
        <p:nvSpPr>
          <p:cNvPr id="3" name="Content Placeholder 2"/>
          <p:cNvSpPr>
            <a:spLocks noGrp="1"/>
          </p:cNvSpPr>
          <p:nvPr>
            <p:ph idx="1"/>
          </p:nvPr>
        </p:nvSpPr>
        <p:spPr>
          <a:xfrm>
            <a:off x="533400" y="1798740"/>
            <a:ext cx="10515600" cy="2968048"/>
          </a:xfrm>
        </p:spPr>
        <p:txBody>
          <a:bodyPr/>
          <a:lstStyle/>
          <a:p>
            <a:r>
              <a:rPr lang="en-US" dirty="0"/>
              <a:t>See industry participants as your allies – find ways to work together</a:t>
            </a:r>
          </a:p>
          <a:p>
            <a:r>
              <a:rPr lang="en-US" dirty="0"/>
              <a:t>Enforce existing laws</a:t>
            </a:r>
          </a:p>
          <a:p>
            <a:r>
              <a:rPr lang="en-US" dirty="0"/>
              <a:t>When adopting new requirements – seek uniformity in standards, or alternatively, consider reciprocity</a:t>
            </a:r>
          </a:p>
          <a:p>
            <a:r>
              <a:rPr lang="en-US" dirty="0"/>
              <a:t>Do not be afraid of modern technology… consumers aren’t</a:t>
            </a:r>
          </a:p>
          <a:p>
            <a:endParaRPr lang="en-US" dirty="0"/>
          </a:p>
        </p:txBody>
      </p:sp>
    </p:spTree>
    <p:extLst>
      <p:ext uri="{BB962C8B-B14F-4D97-AF65-F5344CB8AC3E}">
        <p14:creationId xmlns:p14="http://schemas.microsoft.com/office/powerpoint/2010/main" val="395606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Black" panose="020B0A04020102020204" pitchFamily="34" charset="0"/>
                <a:cs typeface="Aharoni" panose="02010803020104030203" pitchFamily="2" charset="-79"/>
              </a:rPr>
              <a:t>Please, contact us</a:t>
            </a:r>
          </a:p>
        </p:txBody>
      </p:sp>
      <p:sp>
        <p:nvSpPr>
          <p:cNvPr id="3" name="Content Placeholder 2"/>
          <p:cNvSpPr>
            <a:spLocks noGrp="1"/>
          </p:cNvSpPr>
          <p:nvPr>
            <p:ph idx="1"/>
          </p:nvPr>
        </p:nvSpPr>
        <p:spPr>
          <a:xfrm>
            <a:off x="891987" y="1574619"/>
            <a:ext cx="5974976" cy="4351338"/>
          </a:xfrm>
        </p:spPr>
        <p:txBody>
          <a:bodyPr>
            <a:noAutofit/>
          </a:bodyPr>
          <a:lstStyle/>
          <a:p>
            <a:pPr marL="0" indent="0">
              <a:lnSpc>
                <a:spcPct val="120000"/>
              </a:lnSpc>
              <a:buNone/>
            </a:pPr>
            <a:r>
              <a:rPr lang="en-US" sz="2000" b="1" dirty="0"/>
              <a:t>Andrew Madden</a:t>
            </a:r>
            <a:r>
              <a:rPr lang="en-US" sz="2000" dirty="0"/>
              <a:t/>
            </a:r>
            <a:br>
              <a:rPr lang="en-US" sz="2000" dirty="0"/>
            </a:br>
            <a:r>
              <a:rPr lang="en-US" sz="2000" dirty="0"/>
              <a:t>Director, State Government Affairs</a:t>
            </a:r>
            <a:br>
              <a:rPr lang="en-US" sz="2000" dirty="0"/>
            </a:br>
            <a:r>
              <a:rPr lang="en-US" sz="2000" dirty="0"/>
              <a:t>ACA International</a:t>
            </a:r>
            <a:br>
              <a:rPr lang="en-US" sz="2000" dirty="0"/>
            </a:br>
            <a:r>
              <a:rPr lang="en-US" sz="2000" dirty="0">
                <a:hlinkClick r:id="rId2"/>
              </a:rPr>
              <a:t>madden@acainternational.org</a:t>
            </a:r>
            <a:r>
              <a:rPr lang="en-US" sz="2000" dirty="0"/>
              <a:t> </a:t>
            </a:r>
          </a:p>
          <a:p>
            <a:pPr marL="0" indent="0">
              <a:lnSpc>
                <a:spcPct val="120000"/>
              </a:lnSpc>
              <a:buNone/>
            </a:pPr>
            <a:r>
              <a:rPr lang="en-US" sz="2000" b="1" dirty="0"/>
              <a:t>David Reid</a:t>
            </a:r>
            <a:r>
              <a:rPr lang="en-US" sz="2000" dirty="0"/>
              <a:t/>
            </a:r>
            <a:br>
              <a:rPr lang="en-US" sz="2000" dirty="0"/>
            </a:br>
            <a:r>
              <a:rPr lang="en-US" sz="2000" dirty="0"/>
              <a:t>Director of Government Affairs &amp; Policy</a:t>
            </a:r>
            <a:br>
              <a:rPr lang="en-US" sz="2000" dirty="0"/>
            </a:br>
            <a:r>
              <a:rPr lang="en-US" sz="2000" dirty="0"/>
              <a:t>RMA International</a:t>
            </a:r>
            <a:br>
              <a:rPr lang="en-US" sz="2000" dirty="0"/>
            </a:br>
            <a:r>
              <a:rPr lang="en-US" sz="2000" dirty="0">
                <a:hlinkClick r:id="rId3"/>
              </a:rPr>
              <a:t>dreid@rmaassociation.org</a:t>
            </a:r>
            <a:endParaRPr lang="en-US" sz="2000" dirty="0"/>
          </a:p>
          <a:p>
            <a:pPr marL="0" indent="0">
              <a:lnSpc>
                <a:spcPct val="120000"/>
              </a:lnSpc>
              <a:buNone/>
            </a:pPr>
            <a:r>
              <a:rPr lang="en-US" sz="2000" b="1" dirty="0"/>
              <a:t>Stephanie Eidelman</a:t>
            </a:r>
            <a:r>
              <a:rPr lang="en-US" sz="2000" dirty="0"/>
              <a:t/>
            </a:r>
            <a:br>
              <a:rPr lang="en-US" sz="2000" dirty="0"/>
            </a:br>
            <a:r>
              <a:rPr lang="en-US" sz="2000" dirty="0"/>
              <a:t>Executive Director, Consumer Relations Consortium</a:t>
            </a:r>
            <a:br>
              <a:rPr lang="en-US" sz="2000" dirty="0"/>
            </a:br>
            <a:r>
              <a:rPr lang="en-US" sz="2000" dirty="0"/>
              <a:t>CEO, The </a:t>
            </a:r>
            <a:r>
              <a:rPr lang="en-US" sz="2000" dirty="0" err="1"/>
              <a:t>iA</a:t>
            </a:r>
            <a:r>
              <a:rPr lang="en-US" sz="2000" dirty="0"/>
              <a:t> Institute &amp; </a:t>
            </a:r>
            <a:r>
              <a:rPr lang="en-US" sz="2000" dirty="0" err="1"/>
              <a:t>insideARM</a:t>
            </a:r>
            <a:r>
              <a:rPr lang="en-US" sz="2000" dirty="0"/>
              <a:t/>
            </a:r>
            <a:br>
              <a:rPr lang="en-US" sz="2000" dirty="0"/>
            </a:br>
            <a:r>
              <a:rPr lang="en-US" sz="2000" dirty="0">
                <a:hlinkClick r:id="rId4"/>
              </a:rPr>
              <a:t>stephanie@theiainstitute.com</a:t>
            </a:r>
            <a:r>
              <a:rPr lang="en-US" sz="2000" dirty="0"/>
              <a:t> </a:t>
            </a:r>
          </a:p>
        </p:txBody>
      </p:sp>
    </p:spTree>
    <p:extLst>
      <p:ext uri="{BB962C8B-B14F-4D97-AF65-F5344CB8AC3E}">
        <p14:creationId xmlns:p14="http://schemas.microsoft.com/office/powerpoint/2010/main" val="1522537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650" y="205430"/>
            <a:ext cx="8258135" cy="587229"/>
          </a:xfrm>
        </p:spPr>
        <p:txBody>
          <a:bodyPr>
            <a:noAutofit/>
          </a:bodyPr>
          <a:lstStyle/>
          <a:p>
            <a:r>
              <a:rPr lang="en-US" sz="3600" b="1" dirty="0">
                <a:latin typeface="Arial Black" panose="020B0A04020102020204" pitchFamily="34" charset="0"/>
                <a:cs typeface="Aharoni" panose="02010803020104030203" pitchFamily="2" charset="-79"/>
              </a:rPr>
              <a:t>New Economic Impact Survey</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9575" y="2785145"/>
            <a:ext cx="6489823" cy="3842158"/>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547" y="1434518"/>
            <a:ext cx="4523346" cy="1350627"/>
          </a:xfrm>
          <a:prstGeom prst="rect">
            <a:avLst/>
          </a:prstGeom>
          <a:scene3d>
            <a:camera prst="orthographicFront">
              <a:rot lat="0" lon="0" rev="960000"/>
            </a:camera>
            <a:lightRig rig="threePt" dir="t"/>
          </a:scene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998" y="3811804"/>
            <a:ext cx="5112275" cy="2060490"/>
          </a:xfrm>
          <a:prstGeom prst="rect">
            <a:avLst/>
          </a:prstGeom>
          <a:scene3d>
            <a:camera prst="orthographicFront">
              <a:rot lat="0" lon="0" rev="600000"/>
            </a:camera>
            <a:lightRig rig="threePt" dir="t"/>
          </a:scene3d>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8192" y="1107097"/>
            <a:ext cx="3224766" cy="1299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rot lat="0" lon="0" rev="960000"/>
            </a:camera>
            <a:lightRig rig="threePt" dir="t"/>
          </a:scene3d>
        </p:spPr>
      </p:pic>
    </p:spTree>
    <p:extLst>
      <p:ext uri="{BB962C8B-B14F-4D97-AF65-F5344CB8AC3E}">
        <p14:creationId xmlns:p14="http://schemas.microsoft.com/office/powerpoint/2010/main" val="3733586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994" y="243980"/>
            <a:ext cx="9364910" cy="1143000"/>
          </a:xfrm>
        </p:spPr>
        <p:txBody>
          <a:bodyPr>
            <a:normAutofit fontScale="90000"/>
          </a:bodyPr>
          <a:lstStyle/>
          <a:p>
            <a:r>
              <a:rPr lang="en-US" sz="4000" b="1" dirty="0">
                <a:latin typeface="Arial Black" panose="020B0A04020102020204" pitchFamily="34" charset="0"/>
                <a:cs typeface="Aharoni" panose="02010803020104030203" pitchFamily="2" charset="-79"/>
              </a:rPr>
              <a:t>Legislative Trends and Highlights</a:t>
            </a:r>
          </a:p>
        </p:txBody>
      </p:sp>
      <p:sp>
        <p:nvSpPr>
          <p:cNvPr id="6" name="Content Placeholder 5"/>
          <p:cNvSpPr>
            <a:spLocks noGrp="1"/>
          </p:cNvSpPr>
          <p:nvPr>
            <p:ph idx="1"/>
          </p:nvPr>
        </p:nvSpPr>
        <p:spPr>
          <a:xfrm>
            <a:off x="658762" y="1506127"/>
            <a:ext cx="6995651" cy="4708525"/>
          </a:xfrm>
        </p:spPr>
        <p:txBody>
          <a:bodyPr>
            <a:normAutofit/>
          </a:bodyPr>
          <a:lstStyle/>
          <a:p>
            <a:pPr>
              <a:lnSpc>
                <a:spcPct val="110000"/>
              </a:lnSpc>
            </a:pPr>
            <a:r>
              <a:rPr lang="en-US" sz="2400" dirty="0"/>
              <a:t>Increase in garnishment exemptions</a:t>
            </a:r>
          </a:p>
          <a:p>
            <a:pPr>
              <a:lnSpc>
                <a:spcPct val="110000"/>
              </a:lnSpc>
            </a:pPr>
            <a:endParaRPr lang="en-US" sz="1500" dirty="0"/>
          </a:p>
          <a:p>
            <a:pPr>
              <a:lnSpc>
                <a:spcPct val="110000"/>
              </a:lnSpc>
            </a:pPr>
            <a:r>
              <a:rPr lang="en-US" sz="2400" dirty="0"/>
              <a:t>Shortening the Statute of Limitations</a:t>
            </a:r>
          </a:p>
          <a:p>
            <a:pPr>
              <a:lnSpc>
                <a:spcPct val="110000"/>
              </a:lnSpc>
            </a:pPr>
            <a:endParaRPr lang="en-US" sz="1500" dirty="0"/>
          </a:p>
          <a:p>
            <a:pPr>
              <a:lnSpc>
                <a:spcPct val="110000"/>
              </a:lnSpc>
            </a:pPr>
            <a:r>
              <a:rPr lang="en-US" sz="2400" dirty="0"/>
              <a:t>Increase/decrease use of Private Collection Agencies</a:t>
            </a:r>
          </a:p>
          <a:p>
            <a:pPr>
              <a:lnSpc>
                <a:spcPct val="110000"/>
              </a:lnSpc>
            </a:pPr>
            <a:endParaRPr lang="en-US" sz="1500" dirty="0"/>
          </a:p>
          <a:p>
            <a:pPr>
              <a:lnSpc>
                <a:spcPct val="110000"/>
              </a:lnSpc>
            </a:pPr>
            <a:r>
              <a:rPr lang="en-US" sz="2400" dirty="0"/>
              <a:t>Call blocking and labeling</a:t>
            </a:r>
          </a:p>
          <a:p>
            <a:pPr>
              <a:lnSpc>
                <a:spcPct val="110000"/>
              </a:lnSpc>
            </a:pPr>
            <a:endParaRPr lang="en-US" sz="1500" dirty="0"/>
          </a:p>
          <a:p>
            <a:pPr>
              <a:lnSpc>
                <a:spcPct val="110000"/>
              </a:lnSpc>
            </a:pPr>
            <a:r>
              <a:rPr lang="en-US" sz="2400" dirty="0"/>
              <a:t>Reigning in mass generic dispute letters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7102" y="1479013"/>
            <a:ext cx="3265400" cy="2057349"/>
          </a:xfrm>
          <a:prstGeom prst="rect">
            <a:avLst/>
          </a:prstGeom>
        </p:spPr>
      </p:pic>
      <p:pic>
        <p:nvPicPr>
          <p:cNvPr id="1026" name="Picture 2" descr="C:\Users\madden\AppData\Local\Microsoft\Windows\INetCache\IE\ORESV12P\848791756_1c8785ff21_z[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1764" y="3886005"/>
            <a:ext cx="3071084" cy="230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148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538" y="367307"/>
            <a:ext cx="8596668" cy="908577"/>
          </a:xfrm>
        </p:spPr>
        <p:txBody>
          <a:bodyPr>
            <a:normAutofit/>
          </a:bodyPr>
          <a:lstStyle/>
          <a:p>
            <a:r>
              <a:rPr lang="en-US" sz="3600" b="1" dirty="0">
                <a:latin typeface="Arial Black" panose="020B0A04020102020204" pitchFamily="34" charset="0"/>
                <a:cs typeface="Aharoni" panose="02010803020104030203" pitchFamily="2" charset="-79"/>
              </a:rPr>
              <a:t>ACA International v. FCC </a:t>
            </a:r>
          </a:p>
        </p:txBody>
      </p:sp>
      <p:sp>
        <p:nvSpPr>
          <p:cNvPr id="6" name="Content Placeholder 5"/>
          <p:cNvSpPr>
            <a:spLocks noGrp="1"/>
          </p:cNvSpPr>
          <p:nvPr>
            <p:ph idx="1"/>
          </p:nvPr>
        </p:nvSpPr>
        <p:spPr>
          <a:xfrm>
            <a:off x="609601" y="1417639"/>
            <a:ext cx="8049490" cy="4708525"/>
          </a:xfrm>
        </p:spPr>
        <p:txBody>
          <a:bodyPr>
            <a:normAutofit lnSpcReduction="10000"/>
          </a:bodyPr>
          <a:lstStyle/>
          <a:p>
            <a:pPr marL="0" indent="0">
              <a:lnSpc>
                <a:spcPct val="110000"/>
              </a:lnSpc>
              <a:buNone/>
            </a:pPr>
            <a:r>
              <a:rPr lang="en-US" sz="3000" b="1" dirty="0"/>
              <a:t>The D.C. Circuit Court of Appeals:</a:t>
            </a:r>
          </a:p>
          <a:p>
            <a:pPr>
              <a:lnSpc>
                <a:spcPct val="110000"/>
              </a:lnSpc>
              <a:buClr>
                <a:schemeClr val="tx1">
                  <a:lumMod val="85000"/>
                  <a:lumOff val="15000"/>
                </a:schemeClr>
              </a:buClr>
              <a:buFont typeface="Arial" panose="020B0604020202020204" pitchFamily="34" charset="0"/>
              <a:buChar char="•"/>
            </a:pPr>
            <a:r>
              <a:rPr lang="en-US" sz="2400" dirty="0"/>
              <a:t>Set aside the FCC’s expansive interpretation of what equipment constitutes an ATDS.</a:t>
            </a:r>
          </a:p>
          <a:p>
            <a:pPr>
              <a:lnSpc>
                <a:spcPct val="110000"/>
              </a:lnSpc>
              <a:buFont typeface="Arial" panose="020B0604020202020204" pitchFamily="34" charset="0"/>
              <a:buChar char="•"/>
            </a:pPr>
            <a:endParaRPr lang="en-US" sz="1600" dirty="0"/>
          </a:p>
          <a:p>
            <a:pPr>
              <a:lnSpc>
                <a:spcPct val="110000"/>
              </a:lnSpc>
              <a:buClr>
                <a:schemeClr val="tx1">
                  <a:lumMod val="75000"/>
                  <a:lumOff val="25000"/>
                </a:schemeClr>
              </a:buClr>
              <a:buFont typeface="Arial" panose="020B0604020202020204" pitchFamily="34" charset="0"/>
              <a:buChar char="•"/>
            </a:pPr>
            <a:r>
              <a:rPr lang="en-US" sz="2400" dirty="0"/>
              <a:t>Invalidated the FCC’s rule with respect to reassigned numbers.</a:t>
            </a:r>
          </a:p>
          <a:p>
            <a:pPr>
              <a:lnSpc>
                <a:spcPct val="110000"/>
              </a:lnSpc>
              <a:buClr>
                <a:schemeClr val="tx1">
                  <a:lumMod val="75000"/>
                  <a:lumOff val="25000"/>
                </a:schemeClr>
              </a:buClr>
              <a:buFont typeface="Arial" panose="020B0604020202020204" pitchFamily="34" charset="0"/>
              <a:buChar char="•"/>
            </a:pPr>
            <a:endParaRPr lang="en-US" sz="1600" dirty="0"/>
          </a:p>
          <a:p>
            <a:pPr>
              <a:lnSpc>
                <a:spcPct val="110000"/>
              </a:lnSpc>
              <a:buClr>
                <a:schemeClr val="tx1">
                  <a:lumMod val="75000"/>
                  <a:lumOff val="25000"/>
                </a:schemeClr>
              </a:buClr>
              <a:buFont typeface="Arial" panose="020B0604020202020204" pitchFamily="34" charset="0"/>
              <a:buChar char="•"/>
            </a:pPr>
            <a:r>
              <a:rPr lang="en-US" sz="2400" dirty="0"/>
              <a:t>Upheld the FCC’s rule on consent revocation</a:t>
            </a:r>
            <a:r>
              <a:rPr lang="en-US" dirty="0"/>
              <a:t>.</a:t>
            </a:r>
          </a:p>
          <a:p>
            <a:pPr>
              <a:lnSpc>
                <a:spcPct val="110000"/>
              </a:lnSpc>
            </a:pPr>
            <a:endParaRPr lang="en-US" dirty="0"/>
          </a:p>
          <a:p>
            <a:pPr marL="0" indent="0">
              <a:lnSpc>
                <a:spcPct val="110000"/>
              </a:lnSpc>
              <a:buNone/>
            </a:pPr>
            <a:r>
              <a:rPr lang="en-US" sz="3000" b="1" dirty="0"/>
              <a:t>What’s next?</a:t>
            </a:r>
          </a:p>
        </p:txBody>
      </p:sp>
      <p:pic>
        <p:nvPicPr>
          <p:cNvPr id="7" name="Picture 5" descr="C:\Users\eliason\Downloads\istock-147048923-pp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8499" y="721964"/>
            <a:ext cx="2110562" cy="19456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3" descr="C:\Users\eliason\AppData\Local\Microsoft\Windows\Temporary Internet Files\Content.Outlook\J14LYXWU\iStock-8253607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8499" y="2852783"/>
            <a:ext cx="2001686" cy="150126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4" descr="C:\Users\eliason\AppData\Local\Microsoft\Windows\Temporary Internet Files\Content.Outlook\J14LYXWU\iStock-178891049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2179" y="4560131"/>
            <a:ext cx="1958420" cy="15660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49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930" y="252369"/>
            <a:ext cx="9230686" cy="955646"/>
          </a:xfrm>
        </p:spPr>
        <p:txBody>
          <a:bodyPr>
            <a:normAutofit/>
          </a:bodyPr>
          <a:lstStyle/>
          <a:p>
            <a:r>
              <a:rPr lang="en-US" sz="3600" b="1" dirty="0">
                <a:latin typeface="Arial Black" panose="020B0A04020102020204" pitchFamily="34" charset="0"/>
                <a:cs typeface="Aharoni" panose="02010803020104030203" pitchFamily="2" charset="-79"/>
              </a:rPr>
              <a:t>Mass Generic Dispute Letters</a:t>
            </a:r>
          </a:p>
        </p:txBody>
      </p:sp>
      <p:sp>
        <p:nvSpPr>
          <p:cNvPr id="6" name="Content Placeholder 5"/>
          <p:cNvSpPr>
            <a:spLocks noGrp="1"/>
          </p:cNvSpPr>
          <p:nvPr>
            <p:ph idx="1"/>
          </p:nvPr>
        </p:nvSpPr>
        <p:spPr>
          <a:xfrm>
            <a:off x="440851" y="1192196"/>
            <a:ext cx="7415525" cy="5301910"/>
          </a:xfrm>
        </p:spPr>
        <p:txBody>
          <a:bodyPr>
            <a:normAutofit fontScale="25000" lnSpcReduction="20000"/>
          </a:bodyPr>
          <a:lstStyle/>
          <a:p>
            <a:pPr lvl="0">
              <a:lnSpc>
                <a:spcPct val="120000"/>
              </a:lnSpc>
              <a:spcBef>
                <a:spcPts val="0"/>
              </a:spcBef>
              <a:buClr>
                <a:schemeClr val="tx1">
                  <a:lumMod val="85000"/>
                  <a:lumOff val="15000"/>
                </a:schemeClr>
              </a:buClr>
              <a:buFont typeface="Arial" panose="020B0604020202020204" pitchFamily="34" charset="0"/>
              <a:buChar char="•"/>
            </a:pPr>
            <a:r>
              <a:rPr lang="en-US" sz="8000" dirty="0"/>
              <a:t>The primary tool used by credit repair organizations is sending  generic dispute letters in mass. </a:t>
            </a:r>
          </a:p>
          <a:p>
            <a:pPr>
              <a:lnSpc>
                <a:spcPct val="120000"/>
              </a:lnSpc>
              <a:spcBef>
                <a:spcPts val="0"/>
              </a:spcBef>
              <a:buClr>
                <a:schemeClr val="tx1">
                  <a:lumMod val="85000"/>
                  <a:lumOff val="15000"/>
                </a:schemeClr>
              </a:buClr>
              <a:buFont typeface="Arial" panose="020B0604020202020204" pitchFamily="34" charset="0"/>
              <a:buChar char="•"/>
            </a:pPr>
            <a:endParaRPr lang="en-US" sz="3600" dirty="0"/>
          </a:p>
          <a:p>
            <a:pPr lvl="0">
              <a:lnSpc>
                <a:spcPct val="120000"/>
              </a:lnSpc>
              <a:spcBef>
                <a:spcPts val="0"/>
              </a:spcBef>
              <a:buClr>
                <a:schemeClr val="tx1">
                  <a:lumMod val="85000"/>
                  <a:lumOff val="15000"/>
                </a:schemeClr>
              </a:buClr>
              <a:buFont typeface="Arial" panose="020B0604020202020204" pitchFamily="34" charset="0"/>
              <a:buChar char="•"/>
            </a:pPr>
            <a:r>
              <a:rPr lang="en-US" sz="8000" dirty="0"/>
              <a:t>The generic dispute appears to be sent from the consumer.</a:t>
            </a:r>
          </a:p>
          <a:p>
            <a:pPr>
              <a:lnSpc>
                <a:spcPct val="120000"/>
              </a:lnSpc>
              <a:spcBef>
                <a:spcPts val="0"/>
              </a:spcBef>
              <a:buClr>
                <a:schemeClr val="tx1">
                  <a:lumMod val="85000"/>
                  <a:lumOff val="15000"/>
                </a:schemeClr>
              </a:buClr>
              <a:buFont typeface="Arial" panose="020B0604020202020204" pitchFamily="34" charset="0"/>
              <a:buChar char="•"/>
            </a:pPr>
            <a:endParaRPr lang="en-US" sz="3600" dirty="0"/>
          </a:p>
          <a:p>
            <a:pPr lvl="0">
              <a:lnSpc>
                <a:spcPct val="120000"/>
              </a:lnSpc>
              <a:spcBef>
                <a:spcPts val="0"/>
              </a:spcBef>
              <a:buClr>
                <a:schemeClr val="tx1">
                  <a:lumMod val="85000"/>
                  <a:lumOff val="15000"/>
                </a:schemeClr>
              </a:buClr>
              <a:buFont typeface="Arial" panose="020B0604020202020204" pitchFamily="34" charset="0"/>
              <a:buChar char="•"/>
            </a:pPr>
            <a:r>
              <a:rPr lang="en-US" sz="8000" dirty="0"/>
              <a:t>Letters arrive in recognizable batches - same day, same postmark (despite debtors being geographically diverse), signatures in the same handwriting…</a:t>
            </a:r>
          </a:p>
          <a:p>
            <a:pPr marL="0" lvl="0" indent="0">
              <a:lnSpc>
                <a:spcPct val="120000"/>
              </a:lnSpc>
              <a:spcBef>
                <a:spcPts val="0"/>
              </a:spcBef>
              <a:buClr>
                <a:schemeClr val="tx1">
                  <a:lumMod val="85000"/>
                  <a:lumOff val="15000"/>
                </a:schemeClr>
              </a:buClr>
              <a:buNone/>
            </a:pPr>
            <a:endParaRPr lang="en-US" sz="3600" dirty="0"/>
          </a:p>
          <a:p>
            <a:pPr lvl="0">
              <a:lnSpc>
                <a:spcPct val="120000"/>
              </a:lnSpc>
              <a:spcBef>
                <a:spcPts val="0"/>
              </a:spcBef>
              <a:buClr>
                <a:schemeClr val="tx1">
                  <a:lumMod val="85000"/>
                  <a:lumOff val="15000"/>
                </a:schemeClr>
              </a:buClr>
              <a:buFont typeface="Arial" panose="020B0604020202020204" pitchFamily="34" charset="0"/>
              <a:buChar char="•"/>
            </a:pPr>
            <a:r>
              <a:rPr lang="en-US" sz="8000" dirty="0"/>
              <a:t>Disputes are </a:t>
            </a:r>
            <a:r>
              <a:rPr lang="en-US" sz="8000" u="sng" dirty="0"/>
              <a:t>not based on any actual dispute </a:t>
            </a:r>
            <a:r>
              <a:rPr lang="en-US" sz="8000" dirty="0"/>
              <a:t>and lack any specificity that can actually be investigated.</a:t>
            </a:r>
          </a:p>
          <a:p>
            <a:pPr>
              <a:lnSpc>
                <a:spcPct val="120000"/>
              </a:lnSpc>
              <a:spcBef>
                <a:spcPts val="0"/>
              </a:spcBef>
              <a:buClr>
                <a:schemeClr val="tx1">
                  <a:lumMod val="85000"/>
                  <a:lumOff val="15000"/>
                </a:schemeClr>
              </a:buClr>
              <a:buFont typeface="Arial" panose="020B0604020202020204" pitchFamily="34" charset="0"/>
              <a:buChar char="•"/>
            </a:pPr>
            <a:endParaRPr lang="en-US" sz="3600" dirty="0"/>
          </a:p>
          <a:p>
            <a:pPr lvl="0">
              <a:lnSpc>
                <a:spcPct val="120000"/>
              </a:lnSpc>
              <a:spcBef>
                <a:spcPts val="0"/>
              </a:spcBef>
              <a:buClr>
                <a:schemeClr val="tx1">
                  <a:lumMod val="85000"/>
                  <a:lumOff val="15000"/>
                </a:schemeClr>
              </a:buClr>
              <a:buFont typeface="Arial" panose="020B0604020202020204" pitchFamily="34" charset="0"/>
              <a:buChar char="•"/>
            </a:pPr>
            <a:r>
              <a:rPr lang="en-US" sz="8000" dirty="0"/>
              <a:t>The purpose is to overwhelm creditors who furnish data to the credit bureaus with the hope that they will delete valid trade lines from the consumer’s credit history.</a:t>
            </a:r>
          </a:p>
          <a:p>
            <a:pPr>
              <a:lnSpc>
                <a:spcPct val="120000"/>
              </a:lnSpc>
              <a:spcBef>
                <a:spcPts val="0"/>
              </a:spcBef>
              <a:buClr>
                <a:schemeClr val="tx1">
                  <a:lumMod val="85000"/>
                  <a:lumOff val="15000"/>
                </a:schemeClr>
              </a:buClr>
              <a:buFont typeface="Arial" panose="020B0604020202020204" pitchFamily="34" charset="0"/>
              <a:buChar char="•"/>
            </a:pPr>
            <a:endParaRPr lang="en-US" sz="3600" dirty="0"/>
          </a:p>
          <a:p>
            <a:pPr lvl="0">
              <a:lnSpc>
                <a:spcPct val="120000"/>
              </a:lnSpc>
              <a:spcBef>
                <a:spcPts val="0"/>
              </a:spcBef>
              <a:buClr>
                <a:schemeClr val="tx1">
                  <a:lumMod val="85000"/>
                  <a:lumOff val="15000"/>
                </a:schemeClr>
              </a:buClr>
              <a:buFont typeface="Arial" panose="020B0604020202020204" pitchFamily="34" charset="0"/>
              <a:buChar char="•"/>
            </a:pPr>
            <a:r>
              <a:rPr lang="en-US" sz="8000" b="1" u="sng" dirty="0"/>
              <a:t>The Solution</a:t>
            </a:r>
            <a:r>
              <a:rPr lang="en-US" sz="8000" dirty="0"/>
              <a:t>: Make Truth in Disclosure mandatory on all notices generated by Credit Repair Organizations.</a:t>
            </a:r>
          </a:p>
          <a:p>
            <a:pPr>
              <a:lnSpc>
                <a:spcPct val="120000"/>
              </a:lnSpc>
              <a:spcBef>
                <a:spcPts val="0"/>
              </a:spcBef>
              <a:buClr>
                <a:schemeClr val="tx1">
                  <a:lumMod val="85000"/>
                  <a:lumOff val="15000"/>
                </a:schemeClr>
              </a:buClr>
              <a:buFont typeface="Arial" panose="020B0604020202020204" pitchFamily="34" charset="0"/>
              <a:buChar char="•"/>
            </a:pPr>
            <a:endParaRPr lang="en-US" sz="8000" dirty="0"/>
          </a:p>
          <a:p>
            <a:pPr lvl="0">
              <a:lnSpc>
                <a:spcPct val="120000"/>
              </a:lnSpc>
              <a:spcBef>
                <a:spcPts val="0"/>
              </a:spcBef>
              <a:buClr>
                <a:schemeClr val="tx1">
                  <a:lumMod val="85000"/>
                  <a:lumOff val="15000"/>
                </a:schemeClr>
              </a:buClr>
              <a:buFont typeface="Arial" panose="020B0604020202020204" pitchFamily="34" charset="0"/>
              <a:buChar char="•"/>
            </a:pPr>
            <a:endParaRPr lang="en-US" sz="5500" dirty="0"/>
          </a:p>
          <a:p>
            <a:pPr>
              <a:lnSpc>
                <a:spcPct val="120000"/>
              </a:lnSpc>
              <a:spcBef>
                <a:spcPts val="0"/>
              </a:spcBef>
            </a:pPr>
            <a:endParaRPr lang="en-US" sz="5500" dirty="0"/>
          </a:p>
          <a:p>
            <a:pPr>
              <a:lnSpc>
                <a:spcPct val="120000"/>
              </a:lnSpc>
              <a:spcBef>
                <a:spcPts val="0"/>
              </a:spcBef>
            </a:pPr>
            <a:endParaRPr lang="en-US" sz="2400" dirty="0"/>
          </a:p>
        </p:txBody>
      </p:sp>
      <p:pic>
        <p:nvPicPr>
          <p:cNvPr id="1034" name="Picture 10" descr="C:\Users\madden\AppData\Local\Microsoft\Windows\INetCache\IE\ORESV12P\paperwork[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955" y="2259072"/>
            <a:ext cx="4037045" cy="263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172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541" y="91724"/>
            <a:ext cx="10981189" cy="1066800"/>
          </a:xfrm>
        </p:spPr>
        <p:txBody>
          <a:bodyPr>
            <a:normAutofit/>
          </a:bodyPr>
          <a:lstStyle/>
          <a:p>
            <a:r>
              <a:rPr lang="en-US" sz="3600" b="1" dirty="0">
                <a:latin typeface="Arial Black" panose="020B0A04020102020204" pitchFamily="34" charset="0"/>
                <a:cs typeface="Aharoni" panose="02010803020104030203" pitchFamily="2" charset="-79"/>
              </a:rPr>
              <a:t>Call Blocking and Labeling </a:t>
            </a:r>
            <a:endParaRPr lang="en-US" sz="3600" dirty="0">
              <a:latin typeface="Arial Black" panose="020B0A04020102020204" pitchFamily="34" charset="0"/>
              <a:cs typeface="Aharoni" panose="02010803020104030203" pitchFamily="2" charset="-79"/>
            </a:endParaRPr>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0195" y="975238"/>
            <a:ext cx="3942259" cy="2652066"/>
          </a:xfr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95" y="3705684"/>
            <a:ext cx="4117130" cy="2862268"/>
          </a:xfrm>
          <a:prstGeom prst="rect">
            <a:avLst/>
          </a:prstGeom>
        </p:spPr>
      </p:pic>
      <p:sp>
        <p:nvSpPr>
          <p:cNvPr id="16" name="TextBox 15"/>
          <p:cNvSpPr txBox="1"/>
          <p:nvPr/>
        </p:nvSpPr>
        <p:spPr>
          <a:xfrm>
            <a:off x="5788403" y="1438461"/>
            <a:ext cx="5774331" cy="4770537"/>
          </a:xfrm>
          <a:prstGeom prst="rect">
            <a:avLst/>
          </a:prstGeom>
          <a:noFill/>
        </p:spPr>
        <p:txBody>
          <a:bodyPr wrap="square" rtlCol="0">
            <a:spAutoFit/>
          </a:bodyPr>
          <a:lstStyle/>
          <a:p>
            <a:pPr marL="342900" indent="-342900">
              <a:buFont typeface="Arial" panose="020B0604020202020204" pitchFamily="34" charset="0"/>
              <a:buChar char="•"/>
            </a:pPr>
            <a:r>
              <a:rPr lang="en-US" sz="2200" dirty="0"/>
              <a:t>A report by First Orion predicts that </a:t>
            </a:r>
            <a:r>
              <a:rPr lang="en-US" sz="2200" b="1" u="sng" dirty="0"/>
              <a:t>nearly half of all calls </a:t>
            </a:r>
            <a:r>
              <a:rPr lang="en-US" sz="2200" dirty="0"/>
              <a:t>made to mobile phones in the U.S. will be scams by next year. </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The misclassification of legitimate business calls threaten the ability of collectors to communicate with consumers.</a:t>
            </a:r>
            <a:br>
              <a:rPr lang="en-US" sz="2200" dirty="0"/>
            </a:br>
            <a:endParaRPr lang="en-US" sz="2200" dirty="0"/>
          </a:p>
          <a:p>
            <a:pPr marL="342900" indent="-342900">
              <a:buFont typeface="Arial" panose="020B0604020202020204" pitchFamily="34" charset="0"/>
              <a:buChar char="•"/>
            </a:pPr>
            <a:r>
              <a:rPr lang="en-US" sz="2200" dirty="0"/>
              <a:t>Hinders consumers’ ability to make informed decisions.</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ACA members have seen their call contact ratio </a:t>
            </a:r>
            <a:r>
              <a:rPr lang="en-US" sz="2200" b="1" u="sng" dirty="0"/>
              <a:t>decline by 40%</a:t>
            </a:r>
            <a:r>
              <a:rPr lang="en-US" sz="2200" b="1" dirty="0"/>
              <a:t> </a:t>
            </a:r>
            <a:r>
              <a:rPr lang="en-US" sz="2200" dirty="0"/>
              <a:t>in recent years.</a:t>
            </a:r>
          </a:p>
          <a:p>
            <a:endParaRPr lang="en-US" dirty="0"/>
          </a:p>
        </p:txBody>
      </p:sp>
    </p:spTree>
    <p:extLst>
      <p:ext uri="{BB962C8B-B14F-4D97-AF65-F5344CB8AC3E}">
        <p14:creationId xmlns:p14="http://schemas.microsoft.com/office/powerpoint/2010/main" val="235650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38" y="163567"/>
            <a:ext cx="10515600" cy="1325563"/>
          </a:xfrm>
        </p:spPr>
        <p:txBody>
          <a:bodyPr>
            <a:normAutofit/>
          </a:bodyPr>
          <a:lstStyle/>
          <a:p>
            <a:r>
              <a:rPr lang="en-US" sz="3600" dirty="0">
                <a:latin typeface="Arial Black" panose="020B0A04020102020204" pitchFamily="34" charset="0"/>
                <a:cs typeface="Aharoni" panose="02010803020104030203" pitchFamily="2" charset="-79"/>
              </a:rPr>
              <a:t>Call Blocking &amp; Labeling</a:t>
            </a:r>
          </a:p>
        </p:txBody>
      </p:sp>
      <p:sp>
        <p:nvSpPr>
          <p:cNvPr id="3" name="Content Placeholder 2"/>
          <p:cNvSpPr>
            <a:spLocks noGrp="1"/>
          </p:cNvSpPr>
          <p:nvPr>
            <p:ph idx="1"/>
          </p:nvPr>
        </p:nvSpPr>
        <p:spPr>
          <a:xfrm>
            <a:off x="603594" y="1244196"/>
            <a:ext cx="10516691" cy="4978013"/>
          </a:xfrm>
        </p:spPr>
        <p:txBody>
          <a:bodyPr>
            <a:normAutofit/>
          </a:bodyPr>
          <a:lstStyle/>
          <a:p>
            <a:r>
              <a:rPr lang="en-US" dirty="0">
                <a:solidFill>
                  <a:schemeClr val="tx1">
                    <a:lumMod val="95000"/>
                    <a:lumOff val="5000"/>
                  </a:schemeClr>
                </a:solidFill>
              </a:rPr>
              <a:t>“</a:t>
            </a:r>
            <a:r>
              <a:rPr lang="en-US" dirty="0" err="1">
                <a:solidFill>
                  <a:schemeClr val="tx1">
                    <a:lumMod val="95000"/>
                    <a:lumOff val="5000"/>
                  </a:schemeClr>
                </a:solidFill>
              </a:rPr>
              <a:t>Robocalls</a:t>
            </a:r>
            <a:r>
              <a:rPr lang="en-US" dirty="0">
                <a:solidFill>
                  <a:schemeClr val="tx1">
                    <a:lumMod val="95000"/>
                    <a:lumOff val="5000"/>
                  </a:schemeClr>
                </a:solidFill>
              </a:rPr>
              <a:t>” sounds pejorative, but is simply a term for calls made by an automated dialer.</a:t>
            </a:r>
          </a:p>
          <a:p>
            <a:r>
              <a:rPr lang="en-US" dirty="0">
                <a:solidFill>
                  <a:schemeClr val="tx1">
                    <a:lumMod val="95000"/>
                    <a:lumOff val="5000"/>
                  </a:schemeClr>
                </a:solidFill>
              </a:rPr>
              <a:t>Among legitimate firms, use of a dialer provides important compliance benefits.</a:t>
            </a:r>
          </a:p>
          <a:p>
            <a:r>
              <a:rPr lang="en-US" dirty="0">
                <a:solidFill>
                  <a:schemeClr val="tx1">
                    <a:lumMod val="95000"/>
                    <a:lumOff val="5000"/>
                  </a:schemeClr>
                </a:solidFill>
              </a:rPr>
              <a:t>Important to differentiate between </a:t>
            </a:r>
            <a:r>
              <a:rPr lang="en-US" u="sng" dirty="0">
                <a:solidFill>
                  <a:schemeClr val="tx1">
                    <a:lumMod val="95000"/>
                    <a:lumOff val="5000"/>
                  </a:schemeClr>
                </a:solidFill>
              </a:rPr>
              <a:t>legal</a:t>
            </a:r>
            <a:r>
              <a:rPr lang="en-US" dirty="0">
                <a:solidFill>
                  <a:schemeClr val="tx1">
                    <a:lumMod val="95000"/>
                    <a:lumOff val="5000"/>
                  </a:schemeClr>
                </a:solidFill>
              </a:rPr>
              <a:t> and </a:t>
            </a:r>
            <a:r>
              <a:rPr lang="en-US" u="sng" dirty="0">
                <a:solidFill>
                  <a:schemeClr val="tx1">
                    <a:lumMod val="95000"/>
                    <a:lumOff val="5000"/>
                  </a:schemeClr>
                </a:solidFill>
              </a:rPr>
              <a:t>illegal</a:t>
            </a:r>
            <a:r>
              <a:rPr lang="en-US" dirty="0">
                <a:solidFill>
                  <a:schemeClr val="tx1">
                    <a:lumMod val="95000"/>
                    <a:lumOff val="5000"/>
                  </a:schemeClr>
                </a:solidFill>
              </a:rPr>
              <a:t> </a:t>
            </a:r>
            <a:r>
              <a:rPr lang="en-US" dirty="0" err="1">
                <a:solidFill>
                  <a:schemeClr val="tx1">
                    <a:lumMod val="95000"/>
                    <a:lumOff val="5000"/>
                  </a:schemeClr>
                </a:solidFill>
              </a:rPr>
              <a:t>robocalls</a:t>
            </a:r>
            <a:r>
              <a:rPr lang="en-US" dirty="0">
                <a:solidFill>
                  <a:schemeClr val="tx1">
                    <a:lumMod val="95000"/>
                    <a:lumOff val="5000"/>
                  </a:schemeClr>
                </a:solidFill>
              </a:rPr>
              <a:t>.</a:t>
            </a:r>
          </a:p>
          <a:p>
            <a:r>
              <a:rPr lang="en-US" dirty="0">
                <a:solidFill>
                  <a:schemeClr val="tx1">
                    <a:lumMod val="95000"/>
                    <a:lumOff val="5000"/>
                  </a:schemeClr>
                </a:solidFill>
              </a:rPr>
              <a:t>Work is underway on a ‘Know Your Customer’ process to allow carriers and analytics organizations to establish who is a </a:t>
            </a:r>
            <a:r>
              <a:rPr lang="en-US" u="sng" dirty="0">
                <a:solidFill>
                  <a:schemeClr val="tx1">
                    <a:lumMod val="95000"/>
                    <a:lumOff val="5000"/>
                  </a:schemeClr>
                </a:solidFill>
              </a:rPr>
              <a:t>trusted</a:t>
            </a:r>
            <a:r>
              <a:rPr lang="en-US" dirty="0">
                <a:solidFill>
                  <a:schemeClr val="tx1">
                    <a:lumMod val="95000"/>
                    <a:lumOff val="5000"/>
                  </a:schemeClr>
                </a:solidFill>
              </a:rPr>
              <a:t> caller.</a:t>
            </a:r>
          </a:p>
          <a:p>
            <a:r>
              <a:rPr lang="en-US" dirty="0">
                <a:solidFill>
                  <a:schemeClr val="tx1">
                    <a:lumMod val="95000"/>
                    <a:lumOff val="5000"/>
                  </a:schemeClr>
                </a:solidFill>
              </a:rPr>
              <a:t>Combined with STIR/SHAKEN, the ability to identify and register trusted callers should help to restore </a:t>
            </a:r>
            <a:r>
              <a:rPr lang="en-US" u="sng" dirty="0">
                <a:solidFill>
                  <a:schemeClr val="tx1">
                    <a:lumMod val="95000"/>
                    <a:lumOff val="5000"/>
                  </a:schemeClr>
                </a:solidFill>
              </a:rPr>
              <a:t>trust</a:t>
            </a:r>
            <a:r>
              <a:rPr lang="en-US" dirty="0">
                <a:solidFill>
                  <a:schemeClr val="tx1">
                    <a:lumMod val="95000"/>
                    <a:lumOff val="5000"/>
                  </a:schemeClr>
                </a:solidFill>
              </a:rPr>
              <a:t>.</a:t>
            </a:r>
          </a:p>
          <a:p>
            <a:r>
              <a:rPr lang="en-US" dirty="0">
                <a:solidFill>
                  <a:schemeClr val="tx1">
                    <a:lumMod val="95000"/>
                    <a:lumOff val="5000"/>
                  </a:schemeClr>
                </a:solidFill>
              </a:rPr>
              <a:t>As for </a:t>
            </a:r>
            <a:r>
              <a:rPr lang="en-US" i="1" dirty="0">
                <a:solidFill>
                  <a:schemeClr val="tx1">
                    <a:lumMod val="95000"/>
                    <a:lumOff val="5000"/>
                  </a:schemeClr>
                </a:solidFill>
              </a:rPr>
              <a:t>unwanted</a:t>
            </a:r>
            <a:r>
              <a:rPr lang="en-US" dirty="0">
                <a:solidFill>
                  <a:schemeClr val="tx1">
                    <a:lumMod val="95000"/>
                    <a:lumOff val="5000"/>
                  </a:schemeClr>
                </a:solidFill>
              </a:rPr>
              <a:t> calls, consumers need enough info to make a choice, and they need to know what they are missing. But </a:t>
            </a:r>
            <a:r>
              <a:rPr lang="en-US" dirty="0" err="1">
                <a:solidFill>
                  <a:schemeClr val="tx1">
                    <a:lumMod val="95000"/>
                    <a:lumOff val="5000"/>
                  </a:schemeClr>
                </a:solidFill>
              </a:rPr>
              <a:t>regs</a:t>
            </a:r>
            <a:r>
              <a:rPr lang="en-US" dirty="0">
                <a:solidFill>
                  <a:schemeClr val="tx1">
                    <a:lumMod val="95000"/>
                    <a:lumOff val="5000"/>
                  </a:schemeClr>
                </a:solidFill>
              </a:rPr>
              <a:t> prevent this.</a:t>
            </a:r>
          </a:p>
          <a:p>
            <a:endParaRPr lang="en-US" dirty="0">
              <a:solidFill>
                <a:schemeClr val="tx1">
                  <a:lumMod val="95000"/>
                  <a:lumOff val="5000"/>
                </a:schemeClr>
              </a:solidFill>
            </a:endParaRPr>
          </a:p>
        </p:txBody>
      </p:sp>
    </p:spTree>
    <p:extLst>
      <p:ext uri="{BB962C8B-B14F-4D97-AF65-F5344CB8AC3E}">
        <p14:creationId xmlns:p14="http://schemas.microsoft.com/office/powerpoint/2010/main" val="220319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36"/>
            <a:ext cx="12192000" cy="6900672"/>
          </a:xfrm>
          <a:prstGeom prst="rect">
            <a:avLst/>
          </a:prstGeom>
        </p:spPr>
      </p:pic>
      <p:sp>
        <p:nvSpPr>
          <p:cNvPr id="11" name="TextBox 10"/>
          <p:cNvSpPr txBox="1"/>
          <p:nvPr/>
        </p:nvSpPr>
        <p:spPr>
          <a:xfrm>
            <a:off x="7036904" y="517585"/>
            <a:ext cx="4539745" cy="1200329"/>
          </a:xfrm>
          <a:prstGeom prst="rect">
            <a:avLst/>
          </a:prstGeom>
          <a:noFill/>
        </p:spPr>
        <p:txBody>
          <a:bodyPr wrap="square" rtlCol="0">
            <a:spAutoFit/>
          </a:bodyPr>
          <a:lstStyle/>
          <a:p>
            <a:r>
              <a:rPr lang="en-US" sz="3600" b="1" dirty="0">
                <a:solidFill>
                  <a:schemeClr val="bg1"/>
                </a:solidFill>
                <a:latin typeface="Arial Black" panose="020B0A04020102020204" pitchFamily="34" charset="0"/>
                <a:cs typeface="Aharoni" panose="02010803020104030203" pitchFamily="2" charset="-79"/>
              </a:rPr>
              <a:t>Communications Today</a:t>
            </a:r>
          </a:p>
        </p:txBody>
      </p:sp>
    </p:spTree>
    <p:extLst>
      <p:ext uri="{BB962C8B-B14F-4D97-AF65-F5344CB8AC3E}">
        <p14:creationId xmlns:p14="http://schemas.microsoft.com/office/powerpoint/2010/main" val="3619337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901</TotalTime>
  <Words>1169</Words>
  <Application>Microsoft Office PowerPoint</Application>
  <PresentationFormat>Widescreen</PresentationFormat>
  <Paragraphs>164</Paragraphs>
  <Slides>27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Aharoni</vt:lpstr>
      <vt:lpstr>Arial</vt:lpstr>
      <vt:lpstr>Arial Black</vt:lpstr>
      <vt:lpstr>Calibri</vt:lpstr>
      <vt:lpstr>Calibri Light</vt:lpstr>
      <vt:lpstr>Office Theme</vt:lpstr>
      <vt:lpstr>Debt collection industry overview</vt:lpstr>
      <vt:lpstr>Agenda</vt:lpstr>
      <vt:lpstr>New Economic Impact Survey</vt:lpstr>
      <vt:lpstr>Legislative Trends and Highlights</vt:lpstr>
      <vt:lpstr>ACA International v. FCC </vt:lpstr>
      <vt:lpstr>Mass Generic Dispute Letters</vt:lpstr>
      <vt:lpstr>Call Blocking and Labeling </vt:lpstr>
      <vt:lpstr>Call Blocking &amp; Labeling</vt:lpstr>
      <vt:lpstr>PowerPoint Presentation</vt:lpstr>
      <vt:lpstr>Communications in Debt Collection</vt:lpstr>
      <vt:lpstr>PowerPoint Presentation</vt:lpstr>
      <vt:lpstr>Communication &amp; debt collection</vt:lpstr>
      <vt:lpstr>Here’s where the world is going</vt:lpstr>
      <vt:lpstr>PowerPoint Presentation</vt:lpstr>
      <vt:lpstr>PowerPoint Presentation</vt:lpstr>
      <vt:lpstr>Communication &amp; Debt Collection</vt:lpstr>
      <vt:lpstr>PowerPoint Presentation</vt:lpstr>
      <vt:lpstr>BCFP Complaints in Perspective</vt:lpstr>
      <vt:lpstr>RMA Certification</vt:lpstr>
      <vt:lpstr>RMA Certification – Certified Professional Receivables Company (CPRC)</vt:lpstr>
      <vt:lpstr>RMA Certification –  Standards</vt:lpstr>
      <vt:lpstr>RMA Certification –  Data &amp; Documents</vt:lpstr>
      <vt:lpstr>RMA Certification – BCFP Statistics</vt:lpstr>
      <vt:lpstr>RMA Certification – Large Participant Complaint Volume Based on Portfolio Size </vt:lpstr>
      <vt:lpstr>RMA Certification – Litigation Statistics</vt:lpstr>
      <vt:lpstr>How State Regulators Can Help Improve the Industry &amp; Help Consumers</vt:lpstr>
      <vt:lpstr>Please, contact us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Debt collection industry overview</dc:title>
  <dc:creator>Stephanie Eidelman (Meisel)</dc:creator>
  <cp:lastModifiedBy>Benotti, Elizabeth (DOB)</cp:lastModifiedBy>
  <cp:revision>63</cp:revision>
  <cp:lastPrinted>2018-10-03T17:07:11Z</cp:lastPrinted>
  <dcterms:created xsi:type="dcterms:W3CDTF">2018-09-28T18:13:30Z</dcterms:created>
  <dcterms:modified xsi:type="dcterms:W3CDTF">2018-10-16T12:44:56Z</dcterms:modified>
</cp:coreProperties>
</file>