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81" r:id="rId5"/>
    <p:sldId id="265" r:id="rId6"/>
    <p:sldId id="266" r:id="rId7"/>
    <p:sldId id="267" r:id="rId8"/>
    <p:sldId id="271" r:id="rId9"/>
    <p:sldId id="272" r:id="rId10"/>
    <p:sldId id="273" r:id="rId11"/>
    <p:sldId id="274" r:id="rId12"/>
    <p:sldId id="275" r:id="rId13"/>
    <p:sldId id="28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0394F0-4BFB-40A6-96B9-65AC818A280C}" v="2" dt="2019-09-17T15:33:21.3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987" autoAdjust="0"/>
    <p:restoredTop sz="87662" autoAdjust="0"/>
  </p:normalViewPr>
  <p:slideViewPr>
    <p:cSldViewPr snapToGrid="0">
      <p:cViewPr varScale="1">
        <p:scale>
          <a:sx n="59" d="100"/>
          <a:sy n="59" d="100"/>
        </p:scale>
        <p:origin x="924" y="40"/>
      </p:cViewPr>
      <p:guideLst/>
    </p:cSldViewPr>
  </p:slideViewPr>
  <p:notesTextViewPr>
    <p:cViewPr>
      <p:scale>
        <a:sx n="1" d="1"/>
        <a:sy n="1" d="1"/>
      </p:scale>
      <p:origin x="0" y="0"/>
    </p:cViewPr>
  </p:notesTextViewPr>
  <p:notesViewPr>
    <p:cSldViewPr snapToGrid="0">
      <p:cViewPr>
        <p:scale>
          <a:sx n="93" d="100"/>
          <a:sy n="93" d="100"/>
        </p:scale>
        <p:origin x="1792" y="-5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ck Cross" userId="ef76192e-51d8-480d-b16f-895560cda058" providerId="ADAL" clId="{5F0394F0-4BFB-40A6-96B9-65AC818A280C}"/>
    <pc:docChg chg="custSel modSld">
      <pc:chgData name="Chuck Cross" userId="ef76192e-51d8-480d-b16f-895560cda058" providerId="ADAL" clId="{5F0394F0-4BFB-40A6-96B9-65AC818A280C}" dt="2019-09-17T15:37:05.823" v="1081" actId="20577"/>
      <pc:docMkLst>
        <pc:docMk/>
      </pc:docMkLst>
      <pc:sldChg chg="modSp modNotes">
        <pc:chgData name="Chuck Cross" userId="ef76192e-51d8-480d-b16f-895560cda058" providerId="ADAL" clId="{5F0394F0-4BFB-40A6-96B9-65AC818A280C}" dt="2019-09-17T15:30:20.181" v="450" actId="20577"/>
        <pc:sldMkLst>
          <pc:docMk/>
          <pc:sldMk cId="1616715793" sldId="265"/>
        </pc:sldMkLst>
        <pc:spChg chg="mod">
          <ac:chgData name="Chuck Cross" userId="ef76192e-51d8-480d-b16f-895560cda058" providerId="ADAL" clId="{5F0394F0-4BFB-40A6-96B9-65AC818A280C}" dt="2019-09-11T00:21:19.171" v="1" actId="1036"/>
          <ac:spMkLst>
            <pc:docMk/>
            <pc:sldMk cId="1616715793" sldId="265"/>
            <ac:spMk id="4" creationId="{00000000-0000-0000-0000-000000000000}"/>
          </ac:spMkLst>
        </pc:spChg>
      </pc:sldChg>
      <pc:sldChg chg="modNotes">
        <pc:chgData name="Chuck Cross" userId="ef76192e-51d8-480d-b16f-895560cda058" providerId="ADAL" clId="{5F0394F0-4BFB-40A6-96B9-65AC818A280C}" dt="2019-09-17T15:32:00.783" v="691" actId="20577"/>
        <pc:sldMkLst>
          <pc:docMk/>
          <pc:sldMk cId="1365833985" sldId="267"/>
        </pc:sldMkLst>
      </pc:sldChg>
      <pc:sldChg chg="modNotes">
        <pc:chgData name="Chuck Cross" userId="ef76192e-51d8-480d-b16f-895560cda058" providerId="ADAL" clId="{5F0394F0-4BFB-40A6-96B9-65AC818A280C}" dt="2019-09-17T15:32:33.511" v="692"/>
        <pc:sldMkLst>
          <pc:docMk/>
          <pc:sldMk cId="4055169542" sldId="271"/>
        </pc:sldMkLst>
      </pc:sldChg>
      <pc:sldChg chg="modNotes">
        <pc:chgData name="Chuck Cross" userId="ef76192e-51d8-480d-b16f-895560cda058" providerId="ADAL" clId="{5F0394F0-4BFB-40A6-96B9-65AC818A280C}" dt="2019-09-17T15:33:47.738" v="750" actId="20577"/>
        <pc:sldMkLst>
          <pc:docMk/>
          <pc:sldMk cId="2607069982" sldId="272"/>
        </pc:sldMkLst>
      </pc:sldChg>
      <pc:sldChg chg="modNotes">
        <pc:chgData name="Chuck Cross" userId="ef76192e-51d8-480d-b16f-895560cda058" providerId="ADAL" clId="{5F0394F0-4BFB-40A6-96B9-65AC818A280C}" dt="2019-09-17T15:37:05.823" v="1081" actId="20577"/>
        <pc:sldMkLst>
          <pc:docMk/>
          <pc:sldMk cId="3457493393" sldId="273"/>
        </pc:sldMkLst>
      </pc:sldChg>
      <pc:sldChg chg="modNotes">
        <pc:chgData name="Chuck Cross" userId="ef76192e-51d8-480d-b16f-895560cda058" providerId="ADAL" clId="{5F0394F0-4BFB-40A6-96B9-65AC818A280C}" dt="2019-09-17T15:32:54.811" v="716" actId="20577"/>
        <pc:sldMkLst>
          <pc:docMk/>
          <pc:sldMk cId="3047487139" sldId="28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7E3-449D-8B5D-8C2B1A531C5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A171-4E0F-9920-41AFC740AA8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1-A171-4E0F-9920-41AFC740AA8E}"/>
              </c:ext>
            </c:extLst>
          </c:dPt>
          <c:dLbls>
            <c:dLbl>
              <c:idx val="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6="http://schemas.microsoft.com/office/drawing/2014/chart" uri="{C3380CC4-5D6E-409C-BE32-E72D297353CC}">
                  <c16:uniqueId val="{00000001-A171-4E0F-9920-41AFC740AA8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FDLP &amp; Govt-Owned FFELP</c:v>
                </c:pt>
                <c:pt idx="1">
                  <c:v>Commercial FFELP</c:v>
                </c:pt>
                <c:pt idx="2">
                  <c:v>Private student loans</c:v>
                </c:pt>
              </c:strCache>
            </c:strRef>
          </c:cat>
          <c:val>
            <c:numRef>
              <c:f>Sheet1!$B$2:$B$4</c:f>
              <c:numCache>
                <c:formatCode>0.00%</c:formatCode>
                <c:ptCount val="3"/>
                <c:pt idx="0">
                  <c:v>0.79600000000000004</c:v>
                </c:pt>
                <c:pt idx="1">
                  <c:v>0.127</c:v>
                </c:pt>
                <c:pt idx="2">
                  <c:v>7.6999999999999999E-2</c:v>
                </c:pt>
              </c:numCache>
            </c:numRef>
          </c:val>
          <c:extLst>
            <c:ext xmlns:c16="http://schemas.microsoft.com/office/drawing/2014/chart" uri="{C3380CC4-5D6E-409C-BE32-E72D297353CC}">
              <c16:uniqueId val="{00000000-A171-4E0F-9920-41AFC740AA8E}"/>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0F28B8-3DA9-4129-B319-E123FDDAE4A6}"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EC697F0-173B-4080-AEAB-33A3DFCD1E86}">
      <dgm:prSet phldrT="[Text]"/>
      <dgm:spPr/>
      <dgm:t>
        <a:bodyPr/>
        <a:lstStyle/>
        <a:p>
          <a:r>
            <a:rPr lang="en-US" dirty="0"/>
            <a:t>FDLP Loans</a:t>
          </a:r>
        </a:p>
      </dgm:t>
    </dgm:pt>
    <dgm:pt modelId="{2DDFFF9C-F46F-447F-B518-DA6E1DF000AF}" type="parTrans" cxnId="{935D274F-326E-4C4E-9693-41773785D11A}">
      <dgm:prSet/>
      <dgm:spPr/>
      <dgm:t>
        <a:bodyPr/>
        <a:lstStyle/>
        <a:p>
          <a:endParaRPr lang="en-US"/>
        </a:p>
      </dgm:t>
    </dgm:pt>
    <dgm:pt modelId="{0CF866FD-1F38-4AD8-B015-B144700AF189}" type="sibTrans" cxnId="{935D274F-326E-4C4E-9693-41773785D11A}">
      <dgm:prSet/>
      <dgm:spPr/>
      <dgm:t>
        <a:bodyPr/>
        <a:lstStyle/>
        <a:p>
          <a:endParaRPr lang="en-US"/>
        </a:p>
      </dgm:t>
    </dgm:pt>
    <dgm:pt modelId="{B0E34DD1-6549-4BC2-B8DB-AE86629AC2D9}">
      <dgm:prSet phldrT="[Text]"/>
      <dgm:spPr/>
      <dgm:t>
        <a:bodyPr/>
        <a:lstStyle/>
        <a:p>
          <a:r>
            <a:rPr lang="en-US" dirty="0"/>
            <a:t>Originated by ED</a:t>
          </a:r>
        </a:p>
      </dgm:t>
    </dgm:pt>
    <dgm:pt modelId="{835F81C9-445F-49D2-92E5-8277B1117C1F}" type="parTrans" cxnId="{2CB9199E-8442-4E84-9C88-4744EE6C4BEF}">
      <dgm:prSet/>
      <dgm:spPr/>
      <dgm:t>
        <a:bodyPr/>
        <a:lstStyle/>
        <a:p>
          <a:endParaRPr lang="en-US"/>
        </a:p>
      </dgm:t>
    </dgm:pt>
    <dgm:pt modelId="{63E93916-C70F-4C59-A5B5-B7218AC141D0}" type="sibTrans" cxnId="{2CB9199E-8442-4E84-9C88-4744EE6C4BEF}">
      <dgm:prSet/>
      <dgm:spPr/>
      <dgm:t>
        <a:bodyPr/>
        <a:lstStyle/>
        <a:p>
          <a:endParaRPr lang="en-US"/>
        </a:p>
      </dgm:t>
    </dgm:pt>
    <dgm:pt modelId="{730CED7B-E193-4547-8ABC-7F4E924A9C22}">
      <dgm:prSet phldrT="[Text]"/>
      <dgm:spPr/>
      <dgm:t>
        <a:bodyPr/>
        <a:lstStyle/>
        <a:p>
          <a:r>
            <a:rPr lang="en-US" dirty="0"/>
            <a:t>ED contracts with servicers to collect payments and interface with borrowers</a:t>
          </a:r>
        </a:p>
      </dgm:t>
    </dgm:pt>
    <dgm:pt modelId="{BCFF6EE0-219D-4B63-AA6F-AF62DAF57450}" type="parTrans" cxnId="{32689B50-2819-4520-9355-3AD344CCA2FC}">
      <dgm:prSet/>
      <dgm:spPr/>
      <dgm:t>
        <a:bodyPr/>
        <a:lstStyle/>
        <a:p>
          <a:endParaRPr lang="en-US"/>
        </a:p>
      </dgm:t>
    </dgm:pt>
    <dgm:pt modelId="{6607951B-04A0-4204-8CE0-93A2910B5791}" type="sibTrans" cxnId="{32689B50-2819-4520-9355-3AD344CCA2FC}">
      <dgm:prSet/>
      <dgm:spPr/>
      <dgm:t>
        <a:bodyPr/>
        <a:lstStyle/>
        <a:p>
          <a:endParaRPr lang="en-US"/>
        </a:p>
      </dgm:t>
    </dgm:pt>
    <dgm:pt modelId="{04061D01-DEBB-463F-B9D6-C40724CD465A}">
      <dgm:prSet phldrT="[Text]"/>
      <dgm:spPr/>
      <dgm:t>
        <a:bodyPr/>
        <a:lstStyle/>
        <a:p>
          <a:r>
            <a:rPr lang="en-US" dirty="0"/>
            <a:t>FFELP Loans</a:t>
          </a:r>
        </a:p>
      </dgm:t>
    </dgm:pt>
    <dgm:pt modelId="{4C0DC3EF-C92C-4B97-A1FF-1F9D7F0D7B80}" type="parTrans" cxnId="{44B300EF-8167-4932-9820-D67E62D362C2}">
      <dgm:prSet/>
      <dgm:spPr/>
      <dgm:t>
        <a:bodyPr/>
        <a:lstStyle/>
        <a:p>
          <a:endParaRPr lang="en-US"/>
        </a:p>
      </dgm:t>
    </dgm:pt>
    <dgm:pt modelId="{5133C99A-6B92-4894-82CF-D36AB4526304}" type="sibTrans" cxnId="{44B300EF-8167-4932-9820-D67E62D362C2}">
      <dgm:prSet/>
      <dgm:spPr/>
      <dgm:t>
        <a:bodyPr/>
        <a:lstStyle/>
        <a:p>
          <a:endParaRPr lang="en-US"/>
        </a:p>
      </dgm:t>
    </dgm:pt>
    <dgm:pt modelId="{87E5384B-9C67-4B92-AF7F-D3A22F5A8130}">
      <dgm:prSet phldrT="[Text]"/>
      <dgm:spPr/>
      <dgm:t>
        <a:bodyPr/>
        <a:lstStyle/>
        <a:p>
          <a:r>
            <a:rPr lang="en-US" dirty="0"/>
            <a:t>Originated by private lenders</a:t>
          </a:r>
        </a:p>
      </dgm:t>
    </dgm:pt>
    <dgm:pt modelId="{90BEF090-E0A8-4E5F-8310-CD3B7BF22B33}" type="parTrans" cxnId="{9FAF4722-CD55-4C72-8776-E804F24EF96F}">
      <dgm:prSet/>
      <dgm:spPr/>
      <dgm:t>
        <a:bodyPr/>
        <a:lstStyle/>
        <a:p>
          <a:endParaRPr lang="en-US"/>
        </a:p>
      </dgm:t>
    </dgm:pt>
    <dgm:pt modelId="{8D715A20-6469-4721-8BC3-DEE71C372492}" type="sibTrans" cxnId="{9FAF4722-CD55-4C72-8776-E804F24EF96F}">
      <dgm:prSet/>
      <dgm:spPr/>
      <dgm:t>
        <a:bodyPr/>
        <a:lstStyle/>
        <a:p>
          <a:endParaRPr lang="en-US"/>
        </a:p>
      </dgm:t>
    </dgm:pt>
    <dgm:pt modelId="{E99640E2-0A6C-4E18-A982-668A2C44D836}">
      <dgm:prSet phldrT="[Text]"/>
      <dgm:spPr/>
      <dgm:t>
        <a:bodyPr/>
        <a:lstStyle/>
        <a:p>
          <a:r>
            <a:rPr lang="en-US" i="0" u="sng" dirty="0"/>
            <a:t>FFELP Loans owned by ED</a:t>
          </a:r>
          <a:r>
            <a:rPr lang="en-US" dirty="0"/>
            <a:t>: ED contracts with servicers</a:t>
          </a:r>
        </a:p>
      </dgm:t>
    </dgm:pt>
    <dgm:pt modelId="{6576D049-ECC9-461C-ACBA-AD1CE3E80F27}" type="parTrans" cxnId="{D177FDA8-704E-48E2-889E-EC945122593F}">
      <dgm:prSet/>
      <dgm:spPr/>
      <dgm:t>
        <a:bodyPr/>
        <a:lstStyle/>
        <a:p>
          <a:endParaRPr lang="en-US"/>
        </a:p>
      </dgm:t>
    </dgm:pt>
    <dgm:pt modelId="{BD1154CC-87FA-4CE8-BDBE-90766CFBF336}" type="sibTrans" cxnId="{D177FDA8-704E-48E2-889E-EC945122593F}">
      <dgm:prSet/>
      <dgm:spPr/>
      <dgm:t>
        <a:bodyPr/>
        <a:lstStyle/>
        <a:p>
          <a:endParaRPr lang="en-US"/>
        </a:p>
      </dgm:t>
    </dgm:pt>
    <dgm:pt modelId="{106D272C-C7EE-462A-875B-A303E7720A18}">
      <dgm:prSet phldrT="[Text]"/>
      <dgm:spPr/>
      <dgm:t>
        <a:bodyPr/>
        <a:lstStyle/>
        <a:p>
          <a:r>
            <a:rPr lang="en-US" b="0" i="0" u="sng" dirty="0"/>
            <a:t>FFELP Loans not owned by ED</a:t>
          </a:r>
          <a:r>
            <a:rPr lang="en-US" dirty="0"/>
            <a:t>: Private lender contracts with servicers</a:t>
          </a:r>
        </a:p>
      </dgm:t>
    </dgm:pt>
    <dgm:pt modelId="{F9F70731-AC84-4AD7-9A87-52B2174CCAD8}" type="parTrans" cxnId="{6033384C-BCD4-4C37-8B55-855B5632AC82}">
      <dgm:prSet/>
      <dgm:spPr/>
      <dgm:t>
        <a:bodyPr/>
        <a:lstStyle/>
        <a:p>
          <a:endParaRPr lang="en-US"/>
        </a:p>
      </dgm:t>
    </dgm:pt>
    <dgm:pt modelId="{DADFC3EA-E19B-4821-A968-C34A22D19917}" type="sibTrans" cxnId="{6033384C-BCD4-4C37-8B55-855B5632AC82}">
      <dgm:prSet/>
      <dgm:spPr/>
      <dgm:t>
        <a:bodyPr/>
        <a:lstStyle/>
        <a:p>
          <a:endParaRPr lang="en-US"/>
        </a:p>
      </dgm:t>
    </dgm:pt>
    <dgm:pt modelId="{84DAD0BD-0323-4109-B238-8301CA9C3D77}">
      <dgm:prSet phldrT="[Text]"/>
      <dgm:spPr/>
      <dgm:t>
        <a:bodyPr/>
        <a:lstStyle/>
        <a:p>
          <a:r>
            <a:rPr lang="en-US" dirty="0"/>
            <a:t>Program discontinued in 2010</a:t>
          </a:r>
        </a:p>
      </dgm:t>
    </dgm:pt>
    <dgm:pt modelId="{A9E9BC06-FF4A-410E-A50C-2F947878693B}" type="parTrans" cxnId="{FE9C7EB6-7D46-44D3-8984-10C970B5DCEA}">
      <dgm:prSet/>
      <dgm:spPr/>
    </dgm:pt>
    <dgm:pt modelId="{3D16D8A0-9161-48A6-85C5-0F9207EFE8E7}" type="sibTrans" cxnId="{FE9C7EB6-7D46-44D3-8984-10C970B5DCEA}">
      <dgm:prSet/>
      <dgm:spPr/>
    </dgm:pt>
    <dgm:pt modelId="{957E6864-99CA-4119-B65D-869F8A37134B}" type="pres">
      <dgm:prSet presAssocID="{D20F28B8-3DA9-4129-B319-E123FDDAE4A6}" presName="Name0" presStyleCnt="0">
        <dgm:presLayoutVars>
          <dgm:chMax/>
          <dgm:chPref val="3"/>
          <dgm:dir/>
          <dgm:animOne val="branch"/>
          <dgm:animLvl val="lvl"/>
        </dgm:presLayoutVars>
      </dgm:prSet>
      <dgm:spPr/>
    </dgm:pt>
    <dgm:pt modelId="{84A7085D-EFEE-4C5C-B5ED-3CFA56E402DD}" type="pres">
      <dgm:prSet presAssocID="{EEC697F0-173B-4080-AEAB-33A3DFCD1E86}" presName="composite" presStyleCnt="0"/>
      <dgm:spPr/>
    </dgm:pt>
    <dgm:pt modelId="{448BDF9D-B77C-4594-820B-B3739A52CD50}" type="pres">
      <dgm:prSet presAssocID="{EEC697F0-173B-4080-AEAB-33A3DFCD1E86}" presName="FirstChild" presStyleLbl="revTx" presStyleIdx="0" presStyleCnt="4">
        <dgm:presLayoutVars>
          <dgm:chMax val="0"/>
          <dgm:chPref val="0"/>
          <dgm:bulletEnabled val="1"/>
        </dgm:presLayoutVars>
      </dgm:prSet>
      <dgm:spPr/>
    </dgm:pt>
    <dgm:pt modelId="{E13A59C5-6E41-4CAD-BD39-E833C03EBB9A}" type="pres">
      <dgm:prSet presAssocID="{EEC697F0-173B-4080-AEAB-33A3DFCD1E86}" presName="Parent" presStyleLbl="alignNode1" presStyleIdx="0" presStyleCnt="2">
        <dgm:presLayoutVars>
          <dgm:chMax val="3"/>
          <dgm:chPref val="3"/>
          <dgm:bulletEnabled val="1"/>
        </dgm:presLayoutVars>
      </dgm:prSet>
      <dgm:spPr/>
    </dgm:pt>
    <dgm:pt modelId="{B17CC411-80EC-4125-8A0F-56575127F7A7}" type="pres">
      <dgm:prSet presAssocID="{EEC697F0-173B-4080-AEAB-33A3DFCD1E86}" presName="Accent" presStyleLbl="parChTrans1D1" presStyleIdx="0" presStyleCnt="2"/>
      <dgm:spPr/>
    </dgm:pt>
    <dgm:pt modelId="{04914900-ABB2-4944-AA08-9E9B6C5EAE0E}" type="pres">
      <dgm:prSet presAssocID="{EEC697F0-173B-4080-AEAB-33A3DFCD1E86}" presName="Child" presStyleLbl="revTx" presStyleIdx="1" presStyleCnt="4">
        <dgm:presLayoutVars>
          <dgm:chMax val="0"/>
          <dgm:chPref val="0"/>
          <dgm:bulletEnabled val="1"/>
        </dgm:presLayoutVars>
      </dgm:prSet>
      <dgm:spPr/>
    </dgm:pt>
    <dgm:pt modelId="{0042AE5E-2B90-4790-BDAF-E05F88C14ACF}" type="pres">
      <dgm:prSet presAssocID="{0CF866FD-1F38-4AD8-B015-B144700AF189}" presName="sibTrans" presStyleCnt="0"/>
      <dgm:spPr/>
    </dgm:pt>
    <dgm:pt modelId="{AF39650E-B275-476D-BDC0-09E0AFC519FA}" type="pres">
      <dgm:prSet presAssocID="{04061D01-DEBB-463F-B9D6-C40724CD465A}" presName="composite" presStyleCnt="0"/>
      <dgm:spPr/>
    </dgm:pt>
    <dgm:pt modelId="{A47FFE84-F8EB-41E5-985D-73A95BC0E91C}" type="pres">
      <dgm:prSet presAssocID="{04061D01-DEBB-463F-B9D6-C40724CD465A}" presName="FirstChild" presStyleLbl="revTx" presStyleIdx="2" presStyleCnt="4">
        <dgm:presLayoutVars>
          <dgm:chMax val="0"/>
          <dgm:chPref val="0"/>
          <dgm:bulletEnabled val="1"/>
        </dgm:presLayoutVars>
      </dgm:prSet>
      <dgm:spPr/>
    </dgm:pt>
    <dgm:pt modelId="{12CB9570-B9C2-4AAA-A9FC-77BB09AEFE88}" type="pres">
      <dgm:prSet presAssocID="{04061D01-DEBB-463F-B9D6-C40724CD465A}" presName="Parent" presStyleLbl="alignNode1" presStyleIdx="1" presStyleCnt="2">
        <dgm:presLayoutVars>
          <dgm:chMax val="3"/>
          <dgm:chPref val="3"/>
          <dgm:bulletEnabled val="1"/>
        </dgm:presLayoutVars>
      </dgm:prSet>
      <dgm:spPr/>
    </dgm:pt>
    <dgm:pt modelId="{5D749AFD-5734-40FA-9C17-A6C83CE1AD72}" type="pres">
      <dgm:prSet presAssocID="{04061D01-DEBB-463F-B9D6-C40724CD465A}" presName="Accent" presStyleLbl="parChTrans1D1" presStyleIdx="1" presStyleCnt="2"/>
      <dgm:spPr/>
    </dgm:pt>
    <dgm:pt modelId="{8E57F116-C146-423E-85DB-A205E995D86C}" type="pres">
      <dgm:prSet presAssocID="{04061D01-DEBB-463F-B9D6-C40724CD465A}" presName="Child" presStyleLbl="revTx" presStyleIdx="3" presStyleCnt="4">
        <dgm:presLayoutVars>
          <dgm:chMax val="0"/>
          <dgm:chPref val="0"/>
          <dgm:bulletEnabled val="1"/>
        </dgm:presLayoutVars>
      </dgm:prSet>
      <dgm:spPr/>
    </dgm:pt>
  </dgm:ptLst>
  <dgm:cxnLst>
    <dgm:cxn modelId="{2488BF0E-56A6-4A02-9E26-7BA28CF76749}" type="presOf" srcId="{106D272C-C7EE-462A-875B-A303E7720A18}" destId="{8E57F116-C146-423E-85DB-A205E995D86C}" srcOrd="0" destOrd="1" presId="urn:microsoft.com/office/officeart/2011/layout/TabList"/>
    <dgm:cxn modelId="{FA7FE714-2166-4C9C-B71C-CBF1EDD19A0D}" type="presOf" srcId="{EEC697F0-173B-4080-AEAB-33A3DFCD1E86}" destId="{E13A59C5-6E41-4CAD-BD39-E833C03EBB9A}" srcOrd="0" destOrd="0" presId="urn:microsoft.com/office/officeart/2011/layout/TabList"/>
    <dgm:cxn modelId="{322B111D-1D66-4DBC-BF56-6A313F5AB9AB}" type="presOf" srcId="{D20F28B8-3DA9-4129-B319-E123FDDAE4A6}" destId="{957E6864-99CA-4119-B65D-869F8A37134B}" srcOrd="0" destOrd="0" presId="urn:microsoft.com/office/officeart/2011/layout/TabList"/>
    <dgm:cxn modelId="{9FAF4722-CD55-4C72-8776-E804F24EF96F}" srcId="{04061D01-DEBB-463F-B9D6-C40724CD465A}" destId="{87E5384B-9C67-4B92-AF7F-D3A22F5A8130}" srcOrd="0" destOrd="0" parTransId="{90BEF090-E0A8-4E5F-8310-CD3B7BF22B33}" sibTransId="{8D715A20-6469-4721-8BC3-DEE71C372492}"/>
    <dgm:cxn modelId="{00ED0627-E2BB-4199-87B7-C3B3643440C0}" type="presOf" srcId="{04061D01-DEBB-463F-B9D6-C40724CD465A}" destId="{12CB9570-B9C2-4AAA-A9FC-77BB09AEFE88}" srcOrd="0" destOrd="0" presId="urn:microsoft.com/office/officeart/2011/layout/TabList"/>
    <dgm:cxn modelId="{66323429-0262-47ED-A536-3457C1B8C6AA}" type="presOf" srcId="{87E5384B-9C67-4B92-AF7F-D3A22F5A8130}" destId="{A47FFE84-F8EB-41E5-985D-73A95BC0E91C}" srcOrd="0" destOrd="0" presId="urn:microsoft.com/office/officeart/2011/layout/TabList"/>
    <dgm:cxn modelId="{71149F5C-E3CF-4804-B569-AE0551602CD4}" type="presOf" srcId="{84DAD0BD-0323-4109-B238-8301CA9C3D77}" destId="{8E57F116-C146-423E-85DB-A205E995D86C}" srcOrd="0" destOrd="0" presId="urn:microsoft.com/office/officeart/2011/layout/TabList"/>
    <dgm:cxn modelId="{6033384C-BCD4-4C37-8B55-855B5632AC82}" srcId="{04061D01-DEBB-463F-B9D6-C40724CD465A}" destId="{106D272C-C7EE-462A-875B-A303E7720A18}" srcOrd="2" destOrd="0" parTransId="{F9F70731-AC84-4AD7-9A87-52B2174CCAD8}" sibTransId="{DADFC3EA-E19B-4821-A968-C34A22D19917}"/>
    <dgm:cxn modelId="{935D274F-326E-4C4E-9693-41773785D11A}" srcId="{D20F28B8-3DA9-4129-B319-E123FDDAE4A6}" destId="{EEC697F0-173B-4080-AEAB-33A3DFCD1E86}" srcOrd="0" destOrd="0" parTransId="{2DDFFF9C-F46F-447F-B518-DA6E1DF000AF}" sibTransId="{0CF866FD-1F38-4AD8-B015-B144700AF189}"/>
    <dgm:cxn modelId="{32689B50-2819-4520-9355-3AD344CCA2FC}" srcId="{EEC697F0-173B-4080-AEAB-33A3DFCD1E86}" destId="{730CED7B-E193-4547-8ABC-7F4E924A9C22}" srcOrd="1" destOrd="0" parTransId="{BCFF6EE0-219D-4B63-AA6F-AF62DAF57450}" sibTransId="{6607951B-04A0-4204-8CE0-93A2910B5791}"/>
    <dgm:cxn modelId="{FBEDCF74-5691-4ADE-A46B-082EEED96CDA}" type="presOf" srcId="{E99640E2-0A6C-4E18-A982-668A2C44D836}" destId="{8E57F116-C146-423E-85DB-A205E995D86C}" srcOrd="0" destOrd="2" presId="urn:microsoft.com/office/officeart/2011/layout/TabList"/>
    <dgm:cxn modelId="{2ECC8A98-D7FC-4A83-9270-126F5D7CBB81}" type="presOf" srcId="{B0E34DD1-6549-4BC2-B8DB-AE86629AC2D9}" destId="{448BDF9D-B77C-4594-820B-B3739A52CD50}" srcOrd="0" destOrd="0" presId="urn:microsoft.com/office/officeart/2011/layout/TabList"/>
    <dgm:cxn modelId="{2CB9199E-8442-4E84-9C88-4744EE6C4BEF}" srcId="{EEC697F0-173B-4080-AEAB-33A3DFCD1E86}" destId="{B0E34DD1-6549-4BC2-B8DB-AE86629AC2D9}" srcOrd="0" destOrd="0" parTransId="{835F81C9-445F-49D2-92E5-8277B1117C1F}" sibTransId="{63E93916-C70F-4C59-A5B5-B7218AC141D0}"/>
    <dgm:cxn modelId="{D177FDA8-704E-48E2-889E-EC945122593F}" srcId="{04061D01-DEBB-463F-B9D6-C40724CD465A}" destId="{E99640E2-0A6C-4E18-A982-668A2C44D836}" srcOrd="3" destOrd="0" parTransId="{6576D049-ECC9-461C-ACBA-AD1CE3E80F27}" sibTransId="{BD1154CC-87FA-4CE8-BDBE-90766CFBF336}"/>
    <dgm:cxn modelId="{FE9C7EB6-7D46-44D3-8984-10C970B5DCEA}" srcId="{04061D01-DEBB-463F-B9D6-C40724CD465A}" destId="{84DAD0BD-0323-4109-B238-8301CA9C3D77}" srcOrd="1" destOrd="0" parTransId="{A9E9BC06-FF4A-410E-A50C-2F947878693B}" sibTransId="{3D16D8A0-9161-48A6-85C5-0F9207EFE8E7}"/>
    <dgm:cxn modelId="{44B300EF-8167-4932-9820-D67E62D362C2}" srcId="{D20F28B8-3DA9-4129-B319-E123FDDAE4A6}" destId="{04061D01-DEBB-463F-B9D6-C40724CD465A}" srcOrd="1" destOrd="0" parTransId="{4C0DC3EF-C92C-4B97-A1FF-1F9D7F0D7B80}" sibTransId="{5133C99A-6B92-4894-82CF-D36AB4526304}"/>
    <dgm:cxn modelId="{7FA703FB-60B5-4291-8BEB-6383F354FC92}" type="presOf" srcId="{730CED7B-E193-4547-8ABC-7F4E924A9C22}" destId="{04914900-ABB2-4944-AA08-9E9B6C5EAE0E}" srcOrd="0" destOrd="0" presId="urn:microsoft.com/office/officeart/2011/layout/TabList"/>
    <dgm:cxn modelId="{907BBC81-B584-4A46-9380-8C69677521C9}" type="presParOf" srcId="{957E6864-99CA-4119-B65D-869F8A37134B}" destId="{84A7085D-EFEE-4C5C-B5ED-3CFA56E402DD}" srcOrd="0" destOrd="0" presId="urn:microsoft.com/office/officeart/2011/layout/TabList"/>
    <dgm:cxn modelId="{CD9FFC7A-72BC-4916-9B2B-321F531469D7}" type="presParOf" srcId="{84A7085D-EFEE-4C5C-B5ED-3CFA56E402DD}" destId="{448BDF9D-B77C-4594-820B-B3739A52CD50}" srcOrd="0" destOrd="0" presId="urn:microsoft.com/office/officeart/2011/layout/TabList"/>
    <dgm:cxn modelId="{3DB90B5A-5355-4DA4-B872-8CC8F3EB56E6}" type="presParOf" srcId="{84A7085D-EFEE-4C5C-B5ED-3CFA56E402DD}" destId="{E13A59C5-6E41-4CAD-BD39-E833C03EBB9A}" srcOrd="1" destOrd="0" presId="urn:microsoft.com/office/officeart/2011/layout/TabList"/>
    <dgm:cxn modelId="{E8B67949-8B66-4E77-A16B-33EEEAAFC410}" type="presParOf" srcId="{84A7085D-EFEE-4C5C-B5ED-3CFA56E402DD}" destId="{B17CC411-80EC-4125-8A0F-56575127F7A7}" srcOrd="2" destOrd="0" presId="urn:microsoft.com/office/officeart/2011/layout/TabList"/>
    <dgm:cxn modelId="{8DCAC3DE-661C-4A0C-A71A-FA150E5DB124}" type="presParOf" srcId="{957E6864-99CA-4119-B65D-869F8A37134B}" destId="{04914900-ABB2-4944-AA08-9E9B6C5EAE0E}" srcOrd="1" destOrd="0" presId="urn:microsoft.com/office/officeart/2011/layout/TabList"/>
    <dgm:cxn modelId="{DF440E1C-A2BC-425A-AB25-552D6D49644F}" type="presParOf" srcId="{957E6864-99CA-4119-B65D-869F8A37134B}" destId="{0042AE5E-2B90-4790-BDAF-E05F88C14ACF}" srcOrd="2" destOrd="0" presId="urn:microsoft.com/office/officeart/2011/layout/TabList"/>
    <dgm:cxn modelId="{FA51453A-E52F-4D3B-96DE-C5727389F358}" type="presParOf" srcId="{957E6864-99CA-4119-B65D-869F8A37134B}" destId="{AF39650E-B275-476D-BDC0-09E0AFC519FA}" srcOrd="3" destOrd="0" presId="urn:microsoft.com/office/officeart/2011/layout/TabList"/>
    <dgm:cxn modelId="{4D2653AE-1578-4529-8198-AED368B1EACF}" type="presParOf" srcId="{AF39650E-B275-476D-BDC0-09E0AFC519FA}" destId="{A47FFE84-F8EB-41E5-985D-73A95BC0E91C}" srcOrd="0" destOrd="0" presId="urn:microsoft.com/office/officeart/2011/layout/TabList"/>
    <dgm:cxn modelId="{86EA997C-482B-4A82-9BF9-BB8D02F6A854}" type="presParOf" srcId="{AF39650E-B275-476D-BDC0-09E0AFC519FA}" destId="{12CB9570-B9C2-4AAA-A9FC-77BB09AEFE88}" srcOrd="1" destOrd="0" presId="urn:microsoft.com/office/officeart/2011/layout/TabList"/>
    <dgm:cxn modelId="{FD69587D-1653-4E60-9023-B4782B5F48C9}" type="presParOf" srcId="{AF39650E-B275-476D-BDC0-09E0AFC519FA}" destId="{5D749AFD-5734-40FA-9C17-A6C83CE1AD72}" srcOrd="2" destOrd="0" presId="urn:microsoft.com/office/officeart/2011/layout/TabList"/>
    <dgm:cxn modelId="{A9D0BA74-6BF1-4EC2-BB0F-D7DA86DCE80F}" type="presParOf" srcId="{957E6864-99CA-4119-B65D-869F8A37134B}" destId="{8E57F116-C146-423E-85DB-A205E995D86C}" srcOrd="4"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C92A08-13FD-4AED-ACC9-38A76EFDF6F3}"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F4B758B4-B628-408C-9D7E-ACF2553183F4}">
      <dgm:prSet/>
      <dgm:spPr/>
      <dgm:t>
        <a:bodyPr/>
        <a:lstStyle/>
        <a:p>
          <a:r>
            <a:rPr lang="en-US" dirty="0"/>
            <a:t>January 2016</a:t>
          </a:r>
        </a:p>
      </dgm:t>
    </dgm:pt>
    <dgm:pt modelId="{C9E290C1-F229-4C42-8679-A7DB34A8AB12}" type="parTrans" cxnId="{141638BE-667D-4C6D-956B-F48160FBFC4A}">
      <dgm:prSet/>
      <dgm:spPr/>
      <dgm:t>
        <a:bodyPr/>
        <a:lstStyle/>
        <a:p>
          <a:endParaRPr lang="en-US"/>
        </a:p>
      </dgm:t>
    </dgm:pt>
    <dgm:pt modelId="{2F298503-C8CE-4014-8F79-63BC9960B264}" type="sibTrans" cxnId="{141638BE-667D-4C6D-956B-F48160FBFC4A}">
      <dgm:prSet/>
      <dgm:spPr/>
      <dgm:t>
        <a:bodyPr/>
        <a:lstStyle/>
        <a:p>
          <a:endParaRPr lang="en-US"/>
        </a:p>
      </dgm:t>
    </dgm:pt>
    <dgm:pt modelId="{3345A075-41F9-4F10-A97D-870C1A1C6773}">
      <dgm:prSet/>
      <dgm:spPr/>
      <dgm:t>
        <a:bodyPr/>
        <a:lstStyle/>
        <a:p>
          <a:r>
            <a:rPr lang="en-US" dirty="0"/>
            <a:t>Inquiry from Maryland to ED</a:t>
          </a:r>
        </a:p>
      </dgm:t>
    </dgm:pt>
    <dgm:pt modelId="{E1FD07E0-3D71-4808-9E06-E2BF6CC19986}" type="parTrans" cxnId="{E26E1C97-2E0D-44F5-806A-E629A6B10AAB}">
      <dgm:prSet/>
      <dgm:spPr/>
      <dgm:t>
        <a:bodyPr/>
        <a:lstStyle/>
        <a:p>
          <a:endParaRPr lang="en-US"/>
        </a:p>
      </dgm:t>
    </dgm:pt>
    <dgm:pt modelId="{373AC324-502C-4963-B33D-21AB3A2AED98}" type="sibTrans" cxnId="{E26E1C97-2E0D-44F5-806A-E629A6B10AAB}">
      <dgm:prSet/>
      <dgm:spPr/>
      <dgm:t>
        <a:bodyPr/>
        <a:lstStyle/>
        <a:p>
          <a:endParaRPr lang="en-US"/>
        </a:p>
      </dgm:t>
    </dgm:pt>
    <dgm:pt modelId="{78BD0DD0-982D-45DA-807B-E5C92311C768}">
      <dgm:prSet/>
      <dgm:spPr/>
      <dgm:t>
        <a:bodyPr/>
        <a:lstStyle/>
        <a:p>
          <a:r>
            <a:rPr lang="en-US" dirty="0"/>
            <a:t>July 2016</a:t>
          </a:r>
        </a:p>
      </dgm:t>
    </dgm:pt>
    <dgm:pt modelId="{2F435E80-E13C-4100-8642-C50F326A46D6}" type="parTrans" cxnId="{B9871213-2E0B-41BD-84F8-335709FA1C77}">
      <dgm:prSet/>
      <dgm:spPr/>
      <dgm:t>
        <a:bodyPr/>
        <a:lstStyle/>
        <a:p>
          <a:endParaRPr lang="en-US"/>
        </a:p>
      </dgm:t>
    </dgm:pt>
    <dgm:pt modelId="{0BCBDFC3-6860-4B36-96AE-D9B9EBE63DE2}" type="sibTrans" cxnId="{B9871213-2E0B-41BD-84F8-335709FA1C77}">
      <dgm:prSet/>
      <dgm:spPr/>
      <dgm:t>
        <a:bodyPr/>
        <a:lstStyle/>
        <a:p>
          <a:endParaRPr lang="en-US"/>
        </a:p>
      </dgm:t>
    </dgm:pt>
    <dgm:pt modelId="{F34B0B84-C065-489B-BB75-6805289166DD}">
      <dgm:prSet/>
      <dgm:spPr/>
      <dgm:t>
        <a:bodyPr/>
        <a:lstStyle/>
        <a:p>
          <a:r>
            <a:rPr lang="en-US" dirty="0"/>
            <a:t>“Mitchell Memo” published</a:t>
          </a:r>
        </a:p>
      </dgm:t>
    </dgm:pt>
    <dgm:pt modelId="{3397C80E-BA12-4A06-A99F-B03F2D5D759A}" type="parTrans" cxnId="{1BB4BCA4-47DA-4D99-B004-DB9BBFBEAAA2}">
      <dgm:prSet/>
      <dgm:spPr/>
      <dgm:t>
        <a:bodyPr/>
        <a:lstStyle/>
        <a:p>
          <a:endParaRPr lang="en-US"/>
        </a:p>
      </dgm:t>
    </dgm:pt>
    <dgm:pt modelId="{600543D1-D96A-4DAF-8960-577A76D0F268}" type="sibTrans" cxnId="{1BB4BCA4-47DA-4D99-B004-DB9BBFBEAAA2}">
      <dgm:prSet/>
      <dgm:spPr/>
      <dgm:t>
        <a:bodyPr/>
        <a:lstStyle/>
        <a:p>
          <a:endParaRPr lang="en-US"/>
        </a:p>
      </dgm:t>
    </dgm:pt>
    <dgm:pt modelId="{4C8D9D20-CDAF-45EE-B82B-A15B863412C4}">
      <dgm:prSet/>
      <dgm:spPr/>
      <dgm:t>
        <a:bodyPr/>
        <a:lstStyle/>
        <a:p>
          <a:r>
            <a:rPr lang="en-US" dirty="0"/>
            <a:t>April 2017</a:t>
          </a:r>
        </a:p>
      </dgm:t>
    </dgm:pt>
    <dgm:pt modelId="{B1B5BCDE-E549-4E90-9D31-FDC3B2DCC1DA}" type="parTrans" cxnId="{E99AE6F5-A556-4CE0-9919-86ED88FE5688}">
      <dgm:prSet/>
      <dgm:spPr/>
      <dgm:t>
        <a:bodyPr/>
        <a:lstStyle/>
        <a:p>
          <a:endParaRPr lang="en-US"/>
        </a:p>
      </dgm:t>
    </dgm:pt>
    <dgm:pt modelId="{E5B35E13-0037-4D7A-854E-D13077C3FDF7}" type="sibTrans" cxnId="{E99AE6F5-A556-4CE0-9919-86ED88FE5688}">
      <dgm:prSet/>
      <dgm:spPr/>
      <dgm:t>
        <a:bodyPr/>
        <a:lstStyle/>
        <a:p>
          <a:endParaRPr lang="en-US"/>
        </a:p>
      </dgm:t>
    </dgm:pt>
    <dgm:pt modelId="{B9AE2055-9BFC-4307-9050-9E34F7D3DDEB}">
      <dgm:prSet/>
      <dgm:spPr/>
      <dgm:t>
        <a:bodyPr/>
        <a:lstStyle/>
        <a:p>
          <a:r>
            <a:rPr lang="en-US" dirty="0"/>
            <a:t>“Mitchell Memo” rescinded</a:t>
          </a:r>
        </a:p>
      </dgm:t>
    </dgm:pt>
    <dgm:pt modelId="{90183495-35DE-4EEB-B5BC-E13C44A3C4B9}" type="parTrans" cxnId="{F80D417C-0271-43E3-85F6-D76C81D1A26E}">
      <dgm:prSet/>
      <dgm:spPr/>
      <dgm:t>
        <a:bodyPr/>
        <a:lstStyle/>
        <a:p>
          <a:endParaRPr lang="en-US"/>
        </a:p>
      </dgm:t>
    </dgm:pt>
    <dgm:pt modelId="{11904023-40EC-4A34-8401-CBBE663DFF21}" type="sibTrans" cxnId="{F80D417C-0271-43E3-85F6-D76C81D1A26E}">
      <dgm:prSet/>
      <dgm:spPr/>
      <dgm:t>
        <a:bodyPr/>
        <a:lstStyle/>
        <a:p>
          <a:endParaRPr lang="en-US"/>
        </a:p>
      </dgm:t>
    </dgm:pt>
    <dgm:pt modelId="{FDD41579-3F28-4999-B2FA-5764E68DDEFD}">
      <dgm:prSet/>
      <dgm:spPr/>
      <dgm:t>
        <a:bodyPr/>
        <a:lstStyle/>
        <a:p>
          <a:r>
            <a:rPr lang="en-US" dirty="0"/>
            <a:t>July 2017</a:t>
          </a:r>
        </a:p>
      </dgm:t>
    </dgm:pt>
    <dgm:pt modelId="{27A21439-B4B4-4A76-AF38-A843877CD699}" type="parTrans" cxnId="{FA8256E8-1191-4A47-B742-5281F55C9C64}">
      <dgm:prSet/>
      <dgm:spPr/>
      <dgm:t>
        <a:bodyPr/>
        <a:lstStyle/>
        <a:p>
          <a:endParaRPr lang="en-US"/>
        </a:p>
      </dgm:t>
    </dgm:pt>
    <dgm:pt modelId="{9749C1D5-AA66-4111-A0D4-78CD541B1DBA}" type="sibTrans" cxnId="{FA8256E8-1191-4A47-B742-5281F55C9C64}">
      <dgm:prSet/>
      <dgm:spPr/>
      <dgm:t>
        <a:bodyPr/>
        <a:lstStyle/>
        <a:p>
          <a:endParaRPr lang="en-US"/>
        </a:p>
      </dgm:t>
    </dgm:pt>
    <dgm:pt modelId="{605E6A0B-1BBE-42EE-8090-F994F1A810E0}">
      <dgm:prSet/>
      <dgm:spPr/>
      <dgm:t>
        <a:bodyPr/>
        <a:lstStyle/>
        <a:p>
          <a:r>
            <a:rPr lang="en-US" dirty="0"/>
            <a:t>Servicers petition ED for Preemption Notice</a:t>
          </a:r>
        </a:p>
      </dgm:t>
    </dgm:pt>
    <dgm:pt modelId="{95995744-8260-4760-B44A-792299F23FF7}" type="parTrans" cxnId="{EFD2F58A-0373-43E6-B075-155C605423F2}">
      <dgm:prSet/>
      <dgm:spPr/>
      <dgm:t>
        <a:bodyPr/>
        <a:lstStyle/>
        <a:p>
          <a:endParaRPr lang="en-US"/>
        </a:p>
      </dgm:t>
    </dgm:pt>
    <dgm:pt modelId="{8DEB8C7A-4431-40EB-84C2-731CF2B5D433}" type="sibTrans" cxnId="{EFD2F58A-0373-43E6-B075-155C605423F2}">
      <dgm:prSet/>
      <dgm:spPr/>
      <dgm:t>
        <a:bodyPr/>
        <a:lstStyle/>
        <a:p>
          <a:endParaRPr lang="en-US"/>
        </a:p>
      </dgm:t>
    </dgm:pt>
    <dgm:pt modelId="{7150116D-D49C-437B-8D98-C1886204949A}">
      <dgm:prSet/>
      <dgm:spPr/>
      <dgm:t>
        <a:bodyPr/>
        <a:lstStyle/>
        <a:p>
          <a:r>
            <a:rPr lang="en-US" dirty="0"/>
            <a:t>March 2018</a:t>
          </a:r>
        </a:p>
      </dgm:t>
    </dgm:pt>
    <dgm:pt modelId="{ABCCE477-AFA6-48AC-9275-1BF87B15025F}" type="parTrans" cxnId="{F40CDF5A-6E61-4BE4-A644-1CAAE73120BA}">
      <dgm:prSet/>
      <dgm:spPr/>
      <dgm:t>
        <a:bodyPr/>
        <a:lstStyle/>
        <a:p>
          <a:endParaRPr lang="en-US"/>
        </a:p>
      </dgm:t>
    </dgm:pt>
    <dgm:pt modelId="{301497A4-B3FA-4DA6-A383-D12768A8B162}" type="sibTrans" cxnId="{F40CDF5A-6E61-4BE4-A644-1CAAE73120BA}">
      <dgm:prSet/>
      <dgm:spPr/>
      <dgm:t>
        <a:bodyPr/>
        <a:lstStyle/>
        <a:p>
          <a:endParaRPr lang="en-US"/>
        </a:p>
      </dgm:t>
    </dgm:pt>
    <dgm:pt modelId="{F95F7E93-983E-4C37-AAC0-7A152DE26131}">
      <dgm:prSet/>
      <dgm:spPr/>
      <dgm:t>
        <a:bodyPr/>
        <a:lstStyle/>
        <a:p>
          <a:r>
            <a:rPr lang="en-US" dirty="0"/>
            <a:t>ED publishes Preemption Notice</a:t>
          </a:r>
        </a:p>
      </dgm:t>
    </dgm:pt>
    <dgm:pt modelId="{004235CB-1F31-4C1A-8226-05E3EDD14CC9}" type="parTrans" cxnId="{53A8A169-33F5-41FD-88EC-2F3CD8B59E82}">
      <dgm:prSet/>
      <dgm:spPr/>
      <dgm:t>
        <a:bodyPr/>
        <a:lstStyle/>
        <a:p>
          <a:endParaRPr lang="en-US"/>
        </a:p>
      </dgm:t>
    </dgm:pt>
    <dgm:pt modelId="{E8CE9DCF-FD47-4EDF-9DFE-F4B3D5266C38}" type="sibTrans" cxnId="{53A8A169-33F5-41FD-88EC-2F3CD8B59E82}">
      <dgm:prSet/>
      <dgm:spPr/>
      <dgm:t>
        <a:bodyPr/>
        <a:lstStyle/>
        <a:p>
          <a:endParaRPr lang="en-US"/>
        </a:p>
      </dgm:t>
    </dgm:pt>
    <dgm:pt modelId="{F7CDFFC2-5D7B-4893-9C16-EE46C2CC0B62}">
      <dgm:prSet/>
      <dgm:spPr/>
      <dgm:t>
        <a:bodyPr/>
        <a:lstStyle/>
        <a:p>
          <a:r>
            <a:rPr lang="en-US" dirty="0"/>
            <a:t>SLSA sues DC Department of Insurance, Securities and Banking (DISB) </a:t>
          </a:r>
        </a:p>
      </dgm:t>
    </dgm:pt>
    <dgm:pt modelId="{8F0B6478-4950-4BBA-9AA4-78862F17A540}" type="parTrans" cxnId="{D76FE7AB-4366-460B-A3D0-6734B175FA2E}">
      <dgm:prSet/>
      <dgm:spPr/>
      <dgm:t>
        <a:bodyPr/>
        <a:lstStyle/>
        <a:p>
          <a:endParaRPr lang="en-US"/>
        </a:p>
      </dgm:t>
    </dgm:pt>
    <dgm:pt modelId="{5E0913D2-82B9-4ACF-BE51-6D5D9D632930}" type="sibTrans" cxnId="{D76FE7AB-4366-460B-A3D0-6734B175FA2E}">
      <dgm:prSet/>
      <dgm:spPr/>
      <dgm:t>
        <a:bodyPr/>
        <a:lstStyle/>
        <a:p>
          <a:endParaRPr lang="en-US"/>
        </a:p>
      </dgm:t>
    </dgm:pt>
    <dgm:pt modelId="{3E69035F-7917-40E5-B856-36BA8F77CB3E}">
      <dgm:prSet/>
      <dgm:spPr/>
      <dgm:t>
        <a:bodyPr/>
        <a:lstStyle/>
        <a:p>
          <a:r>
            <a:rPr lang="en-US" dirty="0"/>
            <a:t>April 2018</a:t>
          </a:r>
        </a:p>
      </dgm:t>
    </dgm:pt>
    <dgm:pt modelId="{0B8DD421-4E41-4786-BC54-CE89CFA96438}" type="parTrans" cxnId="{CCE73146-EE0F-442D-8D19-CF926E61596E}">
      <dgm:prSet/>
      <dgm:spPr/>
      <dgm:t>
        <a:bodyPr/>
        <a:lstStyle/>
        <a:p>
          <a:endParaRPr lang="en-US"/>
        </a:p>
      </dgm:t>
    </dgm:pt>
    <dgm:pt modelId="{46EC6974-D0CF-4C2E-8073-949ACB07B5FD}" type="sibTrans" cxnId="{CCE73146-EE0F-442D-8D19-CF926E61596E}">
      <dgm:prSet/>
      <dgm:spPr/>
      <dgm:t>
        <a:bodyPr/>
        <a:lstStyle/>
        <a:p>
          <a:endParaRPr lang="en-US"/>
        </a:p>
      </dgm:t>
    </dgm:pt>
    <dgm:pt modelId="{E976EF8E-8CAA-4DBC-B929-603E3560C150}">
      <dgm:prSet/>
      <dgm:spPr/>
      <dgm:t>
        <a:bodyPr/>
        <a:lstStyle/>
        <a:p>
          <a:r>
            <a:rPr lang="en-US" dirty="0"/>
            <a:t>Servicer sues CT Department of Banking (DOB)</a:t>
          </a:r>
        </a:p>
      </dgm:t>
    </dgm:pt>
    <dgm:pt modelId="{8E6CAD9D-BF1C-47E1-909E-471C03A539C8}" type="parTrans" cxnId="{578502D5-51A5-4B4A-B183-A0EDB4C72A96}">
      <dgm:prSet/>
      <dgm:spPr/>
      <dgm:t>
        <a:bodyPr/>
        <a:lstStyle/>
        <a:p>
          <a:endParaRPr lang="en-US"/>
        </a:p>
      </dgm:t>
    </dgm:pt>
    <dgm:pt modelId="{B261A53A-331A-4E79-BA5C-0CE70955C21E}" type="sibTrans" cxnId="{578502D5-51A5-4B4A-B183-A0EDB4C72A96}">
      <dgm:prSet/>
      <dgm:spPr/>
      <dgm:t>
        <a:bodyPr/>
        <a:lstStyle/>
        <a:p>
          <a:endParaRPr lang="en-US"/>
        </a:p>
      </dgm:t>
    </dgm:pt>
    <dgm:pt modelId="{41271829-E323-458D-8870-B7AEB0B85D29}">
      <dgm:prSet/>
      <dgm:spPr/>
      <dgm:t>
        <a:bodyPr/>
        <a:lstStyle/>
        <a:p>
          <a:r>
            <a:rPr lang="en-US"/>
            <a:t>May 2018</a:t>
          </a:r>
          <a:endParaRPr lang="en-US" dirty="0"/>
        </a:p>
      </dgm:t>
    </dgm:pt>
    <dgm:pt modelId="{E6990781-A7FC-491C-A15D-B282A9BFF0A8}" type="parTrans" cxnId="{EFCF50DB-B942-45CB-A89E-1136DE84719A}">
      <dgm:prSet/>
      <dgm:spPr/>
      <dgm:t>
        <a:bodyPr/>
        <a:lstStyle/>
        <a:p>
          <a:endParaRPr lang="en-US"/>
        </a:p>
      </dgm:t>
    </dgm:pt>
    <dgm:pt modelId="{48437C0B-BDD0-42FD-9DE3-01BB76D52C6C}" type="sibTrans" cxnId="{EFCF50DB-B942-45CB-A89E-1136DE84719A}">
      <dgm:prSet/>
      <dgm:spPr/>
      <dgm:t>
        <a:bodyPr/>
        <a:lstStyle/>
        <a:p>
          <a:endParaRPr lang="en-US"/>
        </a:p>
      </dgm:t>
    </dgm:pt>
    <dgm:pt modelId="{402241F3-DB84-42C0-A802-80B9113352B3}" type="pres">
      <dgm:prSet presAssocID="{85C92A08-13FD-4AED-ACC9-38A76EFDF6F3}" presName="Name0" presStyleCnt="0">
        <dgm:presLayoutVars>
          <dgm:dir/>
          <dgm:resizeHandles val="exact"/>
        </dgm:presLayoutVars>
      </dgm:prSet>
      <dgm:spPr/>
    </dgm:pt>
    <dgm:pt modelId="{B04BDCCE-F544-4366-8932-1B5EE9DFF732}" type="pres">
      <dgm:prSet presAssocID="{85C92A08-13FD-4AED-ACC9-38A76EFDF6F3}" presName="arrow" presStyleLbl="bgShp" presStyleIdx="0" presStyleCnt="1"/>
      <dgm:spPr/>
    </dgm:pt>
    <dgm:pt modelId="{0CABAC80-1B52-471F-80B8-8F4261DF0D44}" type="pres">
      <dgm:prSet presAssocID="{85C92A08-13FD-4AED-ACC9-38A76EFDF6F3}" presName="points" presStyleCnt="0"/>
      <dgm:spPr/>
    </dgm:pt>
    <dgm:pt modelId="{80D47D4B-447D-49E7-BE6A-6BEDEFB40711}" type="pres">
      <dgm:prSet presAssocID="{F4B758B4-B628-408C-9D7E-ACF2553183F4}" presName="compositeA" presStyleCnt="0"/>
      <dgm:spPr/>
    </dgm:pt>
    <dgm:pt modelId="{6A5914B0-93B1-4C1E-86B3-EF4F23BD3FD7}" type="pres">
      <dgm:prSet presAssocID="{F4B758B4-B628-408C-9D7E-ACF2553183F4}" presName="textA" presStyleLbl="revTx" presStyleIdx="0" presStyleCnt="7">
        <dgm:presLayoutVars>
          <dgm:bulletEnabled val="1"/>
        </dgm:presLayoutVars>
      </dgm:prSet>
      <dgm:spPr/>
    </dgm:pt>
    <dgm:pt modelId="{FB38E356-B5B2-46BC-94D1-F72A37FF3848}" type="pres">
      <dgm:prSet presAssocID="{F4B758B4-B628-408C-9D7E-ACF2553183F4}" presName="circleA" presStyleLbl="node1" presStyleIdx="0" presStyleCnt="7"/>
      <dgm:spPr/>
    </dgm:pt>
    <dgm:pt modelId="{DFE02123-B86E-4478-8861-CC35EC69DE61}" type="pres">
      <dgm:prSet presAssocID="{F4B758B4-B628-408C-9D7E-ACF2553183F4}" presName="spaceA" presStyleCnt="0"/>
      <dgm:spPr/>
    </dgm:pt>
    <dgm:pt modelId="{BFB5B552-931B-4F12-BBC6-2699F192C665}" type="pres">
      <dgm:prSet presAssocID="{2F298503-C8CE-4014-8F79-63BC9960B264}" presName="space" presStyleCnt="0"/>
      <dgm:spPr/>
    </dgm:pt>
    <dgm:pt modelId="{9D8ECBDC-0D5A-4840-8845-173452F9CAE8}" type="pres">
      <dgm:prSet presAssocID="{78BD0DD0-982D-45DA-807B-E5C92311C768}" presName="compositeB" presStyleCnt="0"/>
      <dgm:spPr/>
    </dgm:pt>
    <dgm:pt modelId="{D8501F07-E64C-4964-B95F-9B22DDED9A11}" type="pres">
      <dgm:prSet presAssocID="{78BD0DD0-982D-45DA-807B-E5C92311C768}" presName="textB" presStyleLbl="revTx" presStyleIdx="1" presStyleCnt="7">
        <dgm:presLayoutVars>
          <dgm:bulletEnabled val="1"/>
        </dgm:presLayoutVars>
      </dgm:prSet>
      <dgm:spPr/>
    </dgm:pt>
    <dgm:pt modelId="{8A4578B4-7444-47FF-B95E-A6DCDB9C722B}" type="pres">
      <dgm:prSet presAssocID="{78BD0DD0-982D-45DA-807B-E5C92311C768}" presName="circleB" presStyleLbl="node1" presStyleIdx="1" presStyleCnt="7"/>
      <dgm:spPr/>
    </dgm:pt>
    <dgm:pt modelId="{E718C2A1-530C-4734-B784-14FF0221DFF2}" type="pres">
      <dgm:prSet presAssocID="{78BD0DD0-982D-45DA-807B-E5C92311C768}" presName="spaceB" presStyleCnt="0"/>
      <dgm:spPr/>
    </dgm:pt>
    <dgm:pt modelId="{276DA2DD-48E9-4133-8B24-EA7E357B2CE0}" type="pres">
      <dgm:prSet presAssocID="{0BCBDFC3-6860-4B36-96AE-D9B9EBE63DE2}" presName="space" presStyleCnt="0"/>
      <dgm:spPr/>
    </dgm:pt>
    <dgm:pt modelId="{23B180F3-371B-431B-8074-7996B77EC180}" type="pres">
      <dgm:prSet presAssocID="{4C8D9D20-CDAF-45EE-B82B-A15B863412C4}" presName="compositeA" presStyleCnt="0"/>
      <dgm:spPr/>
    </dgm:pt>
    <dgm:pt modelId="{54BA66E2-675D-490A-A54D-1A010ABEA670}" type="pres">
      <dgm:prSet presAssocID="{4C8D9D20-CDAF-45EE-B82B-A15B863412C4}" presName="textA" presStyleLbl="revTx" presStyleIdx="2" presStyleCnt="7">
        <dgm:presLayoutVars>
          <dgm:bulletEnabled val="1"/>
        </dgm:presLayoutVars>
      </dgm:prSet>
      <dgm:spPr/>
    </dgm:pt>
    <dgm:pt modelId="{40AD23C1-00E1-46B2-B049-703D1C8AF8D6}" type="pres">
      <dgm:prSet presAssocID="{4C8D9D20-CDAF-45EE-B82B-A15B863412C4}" presName="circleA" presStyleLbl="node1" presStyleIdx="2" presStyleCnt="7"/>
      <dgm:spPr/>
    </dgm:pt>
    <dgm:pt modelId="{CF50BEE4-08F0-499D-B334-DB28217A86DB}" type="pres">
      <dgm:prSet presAssocID="{4C8D9D20-CDAF-45EE-B82B-A15B863412C4}" presName="spaceA" presStyleCnt="0"/>
      <dgm:spPr/>
    </dgm:pt>
    <dgm:pt modelId="{FECBAD6D-7801-48E0-85D8-73108B8BE2AA}" type="pres">
      <dgm:prSet presAssocID="{E5B35E13-0037-4D7A-854E-D13077C3FDF7}" presName="space" presStyleCnt="0"/>
      <dgm:spPr/>
    </dgm:pt>
    <dgm:pt modelId="{209FD938-6ED5-4D9E-B460-EC86DA8AE204}" type="pres">
      <dgm:prSet presAssocID="{FDD41579-3F28-4999-B2FA-5764E68DDEFD}" presName="compositeB" presStyleCnt="0"/>
      <dgm:spPr/>
    </dgm:pt>
    <dgm:pt modelId="{A8BF91D5-CDF3-400D-B168-6F66DE89ACDC}" type="pres">
      <dgm:prSet presAssocID="{FDD41579-3F28-4999-B2FA-5764E68DDEFD}" presName="textB" presStyleLbl="revTx" presStyleIdx="3" presStyleCnt="7">
        <dgm:presLayoutVars>
          <dgm:bulletEnabled val="1"/>
        </dgm:presLayoutVars>
      </dgm:prSet>
      <dgm:spPr/>
    </dgm:pt>
    <dgm:pt modelId="{A68AEFDC-58B4-4A5C-AB29-CE3E10B97B9D}" type="pres">
      <dgm:prSet presAssocID="{FDD41579-3F28-4999-B2FA-5764E68DDEFD}" presName="circleB" presStyleLbl="node1" presStyleIdx="3" presStyleCnt="7"/>
      <dgm:spPr/>
    </dgm:pt>
    <dgm:pt modelId="{F188DADC-7FCB-42DB-B6D6-D25B060A9D21}" type="pres">
      <dgm:prSet presAssocID="{FDD41579-3F28-4999-B2FA-5764E68DDEFD}" presName="spaceB" presStyleCnt="0"/>
      <dgm:spPr/>
    </dgm:pt>
    <dgm:pt modelId="{8EB85165-A045-4558-8C2B-9FDD52306569}" type="pres">
      <dgm:prSet presAssocID="{9749C1D5-AA66-4111-A0D4-78CD541B1DBA}" presName="space" presStyleCnt="0"/>
      <dgm:spPr/>
    </dgm:pt>
    <dgm:pt modelId="{F3499E01-4D86-4478-85F5-485C2334312F}" type="pres">
      <dgm:prSet presAssocID="{7150116D-D49C-437B-8D98-C1886204949A}" presName="compositeA" presStyleCnt="0"/>
      <dgm:spPr/>
    </dgm:pt>
    <dgm:pt modelId="{02D71E99-EAB9-4B8C-B8DD-61969AEE81AF}" type="pres">
      <dgm:prSet presAssocID="{7150116D-D49C-437B-8D98-C1886204949A}" presName="textA" presStyleLbl="revTx" presStyleIdx="4" presStyleCnt="7">
        <dgm:presLayoutVars>
          <dgm:bulletEnabled val="1"/>
        </dgm:presLayoutVars>
      </dgm:prSet>
      <dgm:spPr/>
    </dgm:pt>
    <dgm:pt modelId="{97635AF4-3F70-4A8B-B438-249301D2DFD9}" type="pres">
      <dgm:prSet presAssocID="{7150116D-D49C-437B-8D98-C1886204949A}" presName="circleA" presStyleLbl="node1" presStyleIdx="4" presStyleCnt="7"/>
      <dgm:spPr/>
    </dgm:pt>
    <dgm:pt modelId="{1D69E22B-AEBC-4695-A5E7-CDB076C1F353}" type="pres">
      <dgm:prSet presAssocID="{7150116D-D49C-437B-8D98-C1886204949A}" presName="spaceA" presStyleCnt="0"/>
      <dgm:spPr/>
    </dgm:pt>
    <dgm:pt modelId="{AD9963B4-325A-479C-9CCF-5CC18A32DA0C}" type="pres">
      <dgm:prSet presAssocID="{301497A4-B3FA-4DA6-A383-D12768A8B162}" presName="space" presStyleCnt="0"/>
      <dgm:spPr/>
    </dgm:pt>
    <dgm:pt modelId="{2306191C-5155-47DD-B320-C6C72D8B2B9B}" type="pres">
      <dgm:prSet presAssocID="{3E69035F-7917-40E5-B856-36BA8F77CB3E}" presName="compositeB" presStyleCnt="0"/>
      <dgm:spPr/>
    </dgm:pt>
    <dgm:pt modelId="{716341C5-F835-434B-98B8-937B2F4B31CC}" type="pres">
      <dgm:prSet presAssocID="{3E69035F-7917-40E5-B856-36BA8F77CB3E}" presName="textB" presStyleLbl="revTx" presStyleIdx="5" presStyleCnt="7">
        <dgm:presLayoutVars>
          <dgm:bulletEnabled val="1"/>
        </dgm:presLayoutVars>
      </dgm:prSet>
      <dgm:spPr/>
    </dgm:pt>
    <dgm:pt modelId="{300C01D3-588D-439F-BC83-6119D845F349}" type="pres">
      <dgm:prSet presAssocID="{3E69035F-7917-40E5-B856-36BA8F77CB3E}" presName="circleB" presStyleLbl="node1" presStyleIdx="5" presStyleCnt="7"/>
      <dgm:spPr/>
    </dgm:pt>
    <dgm:pt modelId="{F76397D2-7A9A-437C-A005-E1C32AD0193E}" type="pres">
      <dgm:prSet presAssocID="{3E69035F-7917-40E5-B856-36BA8F77CB3E}" presName="spaceB" presStyleCnt="0"/>
      <dgm:spPr/>
    </dgm:pt>
    <dgm:pt modelId="{A53EB782-BC2F-46D1-98F3-B29369765755}" type="pres">
      <dgm:prSet presAssocID="{46EC6974-D0CF-4C2E-8073-949ACB07B5FD}" presName="space" presStyleCnt="0"/>
      <dgm:spPr/>
    </dgm:pt>
    <dgm:pt modelId="{512D37E3-75C0-4272-8A40-D08C448AFC61}" type="pres">
      <dgm:prSet presAssocID="{41271829-E323-458D-8870-B7AEB0B85D29}" presName="compositeA" presStyleCnt="0"/>
      <dgm:spPr/>
    </dgm:pt>
    <dgm:pt modelId="{256C8F7B-1C0D-43F2-9947-53A5BD541B49}" type="pres">
      <dgm:prSet presAssocID="{41271829-E323-458D-8870-B7AEB0B85D29}" presName="textA" presStyleLbl="revTx" presStyleIdx="6" presStyleCnt="7">
        <dgm:presLayoutVars>
          <dgm:bulletEnabled val="1"/>
        </dgm:presLayoutVars>
      </dgm:prSet>
      <dgm:spPr/>
    </dgm:pt>
    <dgm:pt modelId="{84EA4629-6552-47B6-84BC-38F807719AAD}" type="pres">
      <dgm:prSet presAssocID="{41271829-E323-458D-8870-B7AEB0B85D29}" presName="circleA" presStyleLbl="node1" presStyleIdx="6" presStyleCnt="7"/>
      <dgm:spPr/>
    </dgm:pt>
    <dgm:pt modelId="{AA9A924F-690B-4ABC-B2D5-969756C88CC7}" type="pres">
      <dgm:prSet presAssocID="{41271829-E323-458D-8870-B7AEB0B85D29}" presName="spaceA" presStyleCnt="0"/>
      <dgm:spPr/>
    </dgm:pt>
  </dgm:ptLst>
  <dgm:cxnLst>
    <dgm:cxn modelId="{2E260609-F150-4F92-85B6-F75B4E64CA6A}" type="presOf" srcId="{F34B0B84-C065-489B-BB75-6805289166DD}" destId="{D8501F07-E64C-4964-B95F-9B22DDED9A11}" srcOrd="0" destOrd="1" presId="urn:microsoft.com/office/officeart/2005/8/layout/hProcess11"/>
    <dgm:cxn modelId="{B9871213-2E0B-41BD-84F8-335709FA1C77}" srcId="{85C92A08-13FD-4AED-ACC9-38A76EFDF6F3}" destId="{78BD0DD0-982D-45DA-807B-E5C92311C768}" srcOrd="1" destOrd="0" parTransId="{2F435E80-E13C-4100-8642-C50F326A46D6}" sibTransId="{0BCBDFC3-6860-4B36-96AE-D9B9EBE63DE2}"/>
    <dgm:cxn modelId="{F795C518-4BDF-4E9C-8E04-069404C28B7A}" type="presOf" srcId="{F4B758B4-B628-408C-9D7E-ACF2553183F4}" destId="{6A5914B0-93B1-4C1E-86B3-EF4F23BD3FD7}" srcOrd="0" destOrd="0" presId="urn:microsoft.com/office/officeart/2005/8/layout/hProcess11"/>
    <dgm:cxn modelId="{D27EAA25-6C82-4BC7-9EED-AA7D0A8E1C62}" type="presOf" srcId="{E976EF8E-8CAA-4DBC-B929-603E3560C150}" destId="{716341C5-F835-434B-98B8-937B2F4B31CC}" srcOrd="0" destOrd="1" presId="urn:microsoft.com/office/officeart/2005/8/layout/hProcess11"/>
    <dgm:cxn modelId="{8B8C8A32-30B6-4C44-9B33-CB56B961F343}" type="presOf" srcId="{B9AE2055-9BFC-4307-9050-9E34F7D3DDEB}" destId="{54BA66E2-675D-490A-A54D-1A010ABEA670}" srcOrd="0" destOrd="1" presId="urn:microsoft.com/office/officeart/2005/8/layout/hProcess11"/>
    <dgm:cxn modelId="{1589543D-1A1E-452F-B600-9E4E9293C13D}" type="presOf" srcId="{F95F7E93-983E-4C37-AAC0-7A152DE26131}" destId="{02D71E99-EAB9-4B8C-B8DD-61969AEE81AF}" srcOrd="0" destOrd="1" presId="urn:microsoft.com/office/officeart/2005/8/layout/hProcess11"/>
    <dgm:cxn modelId="{634FBE5B-8FE8-4599-A29B-FF656C8A08AC}" type="presOf" srcId="{FDD41579-3F28-4999-B2FA-5764E68DDEFD}" destId="{A8BF91D5-CDF3-400D-B168-6F66DE89ACDC}" srcOrd="0" destOrd="0" presId="urn:microsoft.com/office/officeart/2005/8/layout/hProcess11"/>
    <dgm:cxn modelId="{091E475E-BF39-4AD2-AF41-D1A6D2A28E98}" type="presOf" srcId="{3E69035F-7917-40E5-B856-36BA8F77CB3E}" destId="{716341C5-F835-434B-98B8-937B2F4B31CC}" srcOrd="0" destOrd="0" presId="urn:microsoft.com/office/officeart/2005/8/layout/hProcess11"/>
    <dgm:cxn modelId="{9EADC45F-3892-48F1-AB93-A4607A0CDACF}" type="presOf" srcId="{41271829-E323-458D-8870-B7AEB0B85D29}" destId="{256C8F7B-1C0D-43F2-9947-53A5BD541B49}" srcOrd="0" destOrd="0" presId="urn:microsoft.com/office/officeart/2005/8/layout/hProcess11"/>
    <dgm:cxn modelId="{729EC845-5162-42C6-9F21-24B9B4BBABAF}" type="presOf" srcId="{3345A075-41F9-4F10-A97D-870C1A1C6773}" destId="{6A5914B0-93B1-4C1E-86B3-EF4F23BD3FD7}" srcOrd="0" destOrd="1" presId="urn:microsoft.com/office/officeart/2005/8/layout/hProcess11"/>
    <dgm:cxn modelId="{CCE73146-EE0F-442D-8D19-CF926E61596E}" srcId="{85C92A08-13FD-4AED-ACC9-38A76EFDF6F3}" destId="{3E69035F-7917-40E5-B856-36BA8F77CB3E}" srcOrd="5" destOrd="0" parTransId="{0B8DD421-4E41-4786-BC54-CE89CFA96438}" sibTransId="{46EC6974-D0CF-4C2E-8073-949ACB07B5FD}"/>
    <dgm:cxn modelId="{53A8A169-33F5-41FD-88EC-2F3CD8B59E82}" srcId="{7150116D-D49C-437B-8D98-C1886204949A}" destId="{F95F7E93-983E-4C37-AAC0-7A152DE26131}" srcOrd="0" destOrd="0" parTransId="{004235CB-1F31-4C1A-8226-05E3EDD14CC9}" sibTransId="{E8CE9DCF-FD47-4EDF-9DFE-F4B3D5266C38}"/>
    <dgm:cxn modelId="{BD6C6B74-1346-457D-9368-695C2A5E3249}" type="presOf" srcId="{85C92A08-13FD-4AED-ACC9-38A76EFDF6F3}" destId="{402241F3-DB84-42C0-A802-80B9113352B3}" srcOrd="0" destOrd="0" presId="urn:microsoft.com/office/officeart/2005/8/layout/hProcess11"/>
    <dgm:cxn modelId="{FDF3B274-65E3-4801-B80A-BDA1CDFB67EB}" type="presOf" srcId="{78BD0DD0-982D-45DA-807B-E5C92311C768}" destId="{D8501F07-E64C-4964-B95F-9B22DDED9A11}" srcOrd="0" destOrd="0" presId="urn:microsoft.com/office/officeart/2005/8/layout/hProcess11"/>
    <dgm:cxn modelId="{F40CDF5A-6E61-4BE4-A644-1CAAE73120BA}" srcId="{85C92A08-13FD-4AED-ACC9-38A76EFDF6F3}" destId="{7150116D-D49C-437B-8D98-C1886204949A}" srcOrd="4" destOrd="0" parTransId="{ABCCE477-AFA6-48AC-9275-1BF87B15025F}" sibTransId="{301497A4-B3FA-4DA6-A383-D12768A8B162}"/>
    <dgm:cxn modelId="{F80D417C-0271-43E3-85F6-D76C81D1A26E}" srcId="{4C8D9D20-CDAF-45EE-B82B-A15B863412C4}" destId="{B9AE2055-9BFC-4307-9050-9E34F7D3DDEB}" srcOrd="0" destOrd="0" parTransId="{90183495-35DE-4EEB-B5BC-E13C44A3C4B9}" sibTransId="{11904023-40EC-4A34-8401-CBBE663DFF21}"/>
    <dgm:cxn modelId="{B751E87D-DC7E-450C-94A0-F6B29D37F76D}" type="presOf" srcId="{7150116D-D49C-437B-8D98-C1886204949A}" destId="{02D71E99-EAB9-4B8C-B8DD-61969AEE81AF}" srcOrd="0" destOrd="0" presId="urn:microsoft.com/office/officeart/2005/8/layout/hProcess11"/>
    <dgm:cxn modelId="{D4B72986-4C10-41D6-88A9-8C1587BD95A8}" type="presOf" srcId="{605E6A0B-1BBE-42EE-8090-F994F1A810E0}" destId="{A8BF91D5-CDF3-400D-B168-6F66DE89ACDC}" srcOrd="0" destOrd="1" presId="urn:microsoft.com/office/officeart/2005/8/layout/hProcess11"/>
    <dgm:cxn modelId="{EFD2F58A-0373-43E6-B075-155C605423F2}" srcId="{FDD41579-3F28-4999-B2FA-5764E68DDEFD}" destId="{605E6A0B-1BBE-42EE-8090-F994F1A810E0}" srcOrd="0" destOrd="0" parTransId="{95995744-8260-4760-B44A-792299F23FF7}" sibTransId="{8DEB8C7A-4431-40EB-84C2-731CF2B5D433}"/>
    <dgm:cxn modelId="{E26E1C97-2E0D-44F5-806A-E629A6B10AAB}" srcId="{F4B758B4-B628-408C-9D7E-ACF2553183F4}" destId="{3345A075-41F9-4F10-A97D-870C1A1C6773}" srcOrd="0" destOrd="0" parTransId="{E1FD07E0-3D71-4808-9E06-E2BF6CC19986}" sibTransId="{373AC324-502C-4963-B33D-21AB3A2AED98}"/>
    <dgm:cxn modelId="{1BB4BCA4-47DA-4D99-B004-DB9BBFBEAAA2}" srcId="{78BD0DD0-982D-45DA-807B-E5C92311C768}" destId="{F34B0B84-C065-489B-BB75-6805289166DD}" srcOrd="0" destOrd="0" parTransId="{3397C80E-BA12-4A06-A99F-B03F2D5D759A}" sibTransId="{600543D1-D96A-4DAF-8960-577A76D0F268}"/>
    <dgm:cxn modelId="{D76FE7AB-4366-460B-A3D0-6734B175FA2E}" srcId="{41271829-E323-458D-8870-B7AEB0B85D29}" destId="{F7CDFFC2-5D7B-4893-9C16-EE46C2CC0B62}" srcOrd="0" destOrd="0" parTransId="{8F0B6478-4950-4BBA-9AA4-78862F17A540}" sibTransId="{5E0913D2-82B9-4ACF-BE51-6D5D9D632930}"/>
    <dgm:cxn modelId="{45AAF1AF-7210-4FB3-A966-C3F188D4D03A}" type="presOf" srcId="{F7CDFFC2-5D7B-4893-9C16-EE46C2CC0B62}" destId="{256C8F7B-1C0D-43F2-9947-53A5BD541B49}" srcOrd="0" destOrd="1" presId="urn:microsoft.com/office/officeart/2005/8/layout/hProcess11"/>
    <dgm:cxn modelId="{141638BE-667D-4C6D-956B-F48160FBFC4A}" srcId="{85C92A08-13FD-4AED-ACC9-38A76EFDF6F3}" destId="{F4B758B4-B628-408C-9D7E-ACF2553183F4}" srcOrd="0" destOrd="0" parTransId="{C9E290C1-F229-4C42-8679-A7DB34A8AB12}" sibTransId="{2F298503-C8CE-4014-8F79-63BC9960B264}"/>
    <dgm:cxn modelId="{E7A19EC7-6003-4DDB-81F6-950766D7B13F}" type="presOf" srcId="{4C8D9D20-CDAF-45EE-B82B-A15B863412C4}" destId="{54BA66E2-675D-490A-A54D-1A010ABEA670}" srcOrd="0" destOrd="0" presId="urn:microsoft.com/office/officeart/2005/8/layout/hProcess11"/>
    <dgm:cxn modelId="{578502D5-51A5-4B4A-B183-A0EDB4C72A96}" srcId="{3E69035F-7917-40E5-B856-36BA8F77CB3E}" destId="{E976EF8E-8CAA-4DBC-B929-603E3560C150}" srcOrd="0" destOrd="0" parTransId="{8E6CAD9D-BF1C-47E1-909E-471C03A539C8}" sibTransId="{B261A53A-331A-4E79-BA5C-0CE70955C21E}"/>
    <dgm:cxn modelId="{EFCF50DB-B942-45CB-A89E-1136DE84719A}" srcId="{85C92A08-13FD-4AED-ACC9-38A76EFDF6F3}" destId="{41271829-E323-458D-8870-B7AEB0B85D29}" srcOrd="6" destOrd="0" parTransId="{E6990781-A7FC-491C-A15D-B282A9BFF0A8}" sibTransId="{48437C0B-BDD0-42FD-9DE3-01BB76D52C6C}"/>
    <dgm:cxn modelId="{FA8256E8-1191-4A47-B742-5281F55C9C64}" srcId="{85C92A08-13FD-4AED-ACC9-38A76EFDF6F3}" destId="{FDD41579-3F28-4999-B2FA-5764E68DDEFD}" srcOrd="3" destOrd="0" parTransId="{27A21439-B4B4-4A76-AF38-A843877CD699}" sibTransId="{9749C1D5-AA66-4111-A0D4-78CD541B1DBA}"/>
    <dgm:cxn modelId="{E99AE6F5-A556-4CE0-9919-86ED88FE5688}" srcId="{85C92A08-13FD-4AED-ACC9-38A76EFDF6F3}" destId="{4C8D9D20-CDAF-45EE-B82B-A15B863412C4}" srcOrd="2" destOrd="0" parTransId="{B1B5BCDE-E549-4E90-9D31-FDC3B2DCC1DA}" sibTransId="{E5B35E13-0037-4D7A-854E-D13077C3FDF7}"/>
    <dgm:cxn modelId="{EB054986-4C00-439F-A8DC-DC62A310DAC7}" type="presParOf" srcId="{402241F3-DB84-42C0-A802-80B9113352B3}" destId="{B04BDCCE-F544-4366-8932-1B5EE9DFF732}" srcOrd="0" destOrd="0" presId="urn:microsoft.com/office/officeart/2005/8/layout/hProcess11"/>
    <dgm:cxn modelId="{76844EF0-C4C0-483F-AB3C-B063374D9C72}" type="presParOf" srcId="{402241F3-DB84-42C0-A802-80B9113352B3}" destId="{0CABAC80-1B52-471F-80B8-8F4261DF0D44}" srcOrd="1" destOrd="0" presId="urn:microsoft.com/office/officeart/2005/8/layout/hProcess11"/>
    <dgm:cxn modelId="{7E30A4CE-FC6C-4951-BF7B-3073010082AA}" type="presParOf" srcId="{0CABAC80-1B52-471F-80B8-8F4261DF0D44}" destId="{80D47D4B-447D-49E7-BE6A-6BEDEFB40711}" srcOrd="0" destOrd="0" presId="urn:microsoft.com/office/officeart/2005/8/layout/hProcess11"/>
    <dgm:cxn modelId="{6B5DFEAE-96FB-413E-A264-0C9BB8CA4918}" type="presParOf" srcId="{80D47D4B-447D-49E7-BE6A-6BEDEFB40711}" destId="{6A5914B0-93B1-4C1E-86B3-EF4F23BD3FD7}" srcOrd="0" destOrd="0" presId="urn:microsoft.com/office/officeart/2005/8/layout/hProcess11"/>
    <dgm:cxn modelId="{F9FBAE58-5BDB-41EB-807B-834F127E6F2E}" type="presParOf" srcId="{80D47D4B-447D-49E7-BE6A-6BEDEFB40711}" destId="{FB38E356-B5B2-46BC-94D1-F72A37FF3848}" srcOrd="1" destOrd="0" presId="urn:microsoft.com/office/officeart/2005/8/layout/hProcess11"/>
    <dgm:cxn modelId="{162DF860-478E-4846-A997-14E23A4CFF42}" type="presParOf" srcId="{80D47D4B-447D-49E7-BE6A-6BEDEFB40711}" destId="{DFE02123-B86E-4478-8861-CC35EC69DE61}" srcOrd="2" destOrd="0" presId="urn:microsoft.com/office/officeart/2005/8/layout/hProcess11"/>
    <dgm:cxn modelId="{B24F4630-8DFE-43E0-AE88-6FD53051F6C5}" type="presParOf" srcId="{0CABAC80-1B52-471F-80B8-8F4261DF0D44}" destId="{BFB5B552-931B-4F12-BBC6-2699F192C665}" srcOrd="1" destOrd="0" presId="urn:microsoft.com/office/officeart/2005/8/layout/hProcess11"/>
    <dgm:cxn modelId="{D76AA0C6-ED16-41BD-955C-264A52AC3D83}" type="presParOf" srcId="{0CABAC80-1B52-471F-80B8-8F4261DF0D44}" destId="{9D8ECBDC-0D5A-4840-8845-173452F9CAE8}" srcOrd="2" destOrd="0" presId="urn:microsoft.com/office/officeart/2005/8/layout/hProcess11"/>
    <dgm:cxn modelId="{5E3FF3D1-1CE1-49AF-88A4-01B434631694}" type="presParOf" srcId="{9D8ECBDC-0D5A-4840-8845-173452F9CAE8}" destId="{D8501F07-E64C-4964-B95F-9B22DDED9A11}" srcOrd="0" destOrd="0" presId="urn:microsoft.com/office/officeart/2005/8/layout/hProcess11"/>
    <dgm:cxn modelId="{AB6843BB-3DA6-45FC-937F-437E17ECEDA2}" type="presParOf" srcId="{9D8ECBDC-0D5A-4840-8845-173452F9CAE8}" destId="{8A4578B4-7444-47FF-B95E-A6DCDB9C722B}" srcOrd="1" destOrd="0" presId="urn:microsoft.com/office/officeart/2005/8/layout/hProcess11"/>
    <dgm:cxn modelId="{3B01D39E-B8C7-4EB6-8743-FEF748364F20}" type="presParOf" srcId="{9D8ECBDC-0D5A-4840-8845-173452F9CAE8}" destId="{E718C2A1-530C-4734-B784-14FF0221DFF2}" srcOrd="2" destOrd="0" presId="urn:microsoft.com/office/officeart/2005/8/layout/hProcess11"/>
    <dgm:cxn modelId="{BC69DFEC-81C2-4F33-BF3C-09AA58ADE770}" type="presParOf" srcId="{0CABAC80-1B52-471F-80B8-8F4261DF0D44}" destId="{276DA2DD-48E9-4133-8B24-EA7E357B2CE0}" srcOrd="3" destOrd="0" presId="urn:microsoft.com/office/officeart/2005/8/layout/hProcess11"/>
    <dgm:cxn modelId="{01DF1580-B88D-4565-ACB1-CD286F136994}" type="presParOf" srcId="{0CABAC80-1B52-471F-80B8-8F4261DF0D44}" destId="{23B180F3-371B-431B-8074-7996B77EC180}" srcOrd="4" destOrd="0" presId="urn:microsoft.com/office/officeart/2005/8/layout/hProcess11"/>
    <dgm:cxn modelId="{874E71B6-5D18-4E2F-8267-097A2F31FF47}" type="presParOf" srcId="{23B180F3-371B-431B-8074-7996B77EC180}" destId="{54BA66E2-675D-490A-A54D-1A010ABEA670}" srcOrd="0" destOrd="0" presId="urn:microsoft.com/office/officeart/2005/8/layout/hProcess11"/>
    <dgm:cxn modelId="{EA33AD5E-AC10-46E7-AD1B-F4816D42A3D9}" type="presParOf" srcId="{23B180F3-371B-431B-8074-7996B77EC180}" destId="{40AD23C1-00E1-46B2-B049-703D1C8AF8D6}" srcOrd="1" destOrd="0" presId="urn:microsoft.com/office/officeart/2005/8/layout/hProcess11"/>
    <dgm:cxn modelId="{E4E39F57-FF28-46CE-BBE0-306BEB0B9978}" type="presParOf" srcId="{23B180F3-371B-431B-8074-7996B77EC180}" destId="{CF50BEE4-08F0-499D-B334-DB28217A86DB}" srcOrd="2" destOrd="0" presId="urn:microsoft.com/office/officeart/2005/8/layout/hProcess11"/>
    <dgm:cxn modelId="{C809F0C4-B1D4-423B-A034-EFB5FC89E2BC}" type="presParOf" srcId="{0CABAC80-1B52-471F-80B8-8F4261DF0D44}" destId="{FECBAD6D-7801-48E0-85D8-73108B8BE2AA}" srcOrd="5" destOrd="0" presId="urn:microsoft.com/office/officeart/2005/8/layout/hProcess11"/>
    <dgm:cxn modelId="{E7F8FF54-0E4B-45A8-B030-BDCE175B7ECB}" type="presParOf" srcId="{0CABAC80-1B52-471F-80B8-8F4261DF0D44}" destId="{209FD938-6ED5-4D9E-B460-EC86DA8AE204}" srcOrd="6" destOrd="0" presId="urn:microsoft.com/office/officeart/2005/8/layout/hProcess11"/>
    <dgm:cxn modelId="{8974BF7C-C891-403F-A4E0-5B2C165D5D3A}" type="presParOf" srcId="{209FD938-6ED5-4D9E-B460-EC86DA8AE204}" destId="{A8BF91D5-CDF3-400D-B168-6F66DE89ACDC}" srcOrd="0" destOrd="0" presId="urn:microsoft.com/office/officeart/2005/8/layout/hProcess11"/>
    <dgm:cxn modelId="{F7A2AF84-FECC-4D8B-AD4D-6DA7862229CD}" type="presParOf" srcId="{209FD938-6ED5-4D9E-B460-EC86DA8AE204}" destId="{A68AEFDC-58B4-4A5C-AB29-CE3E10B97B9D}" srcOrd="1" destOrd="0" presId="urn:microsoft.com/office/officeart/2005/8/layout/hProcess11"/>
    <dgm:cxn modelId="{EBA4B622-D56C-450C-A7B1-8EE2B8C4A1A1}" type="presParOf" srcId="{209FD938-6ED5-4D9E-B460-EC86DA8AE204}" destId="{F188DADC-7FCB-42DB-B6D6-D25B060A9D21}" srcOrd="2" destOrd="0" presId="urn:microsoft.com/office/officeart/2005/8/layout/hProcess11"/>
    <dgm:cxn modelId="{22EA03C9-F203-4620-AE7E-1A003FD6D34D}" type="presParOf" srcId="{0CABAC80-1B52-471F-80B8-8F4261DF0D44}" destId="{8EB85165-A045-4558-8C2B-9FDD52306569}" srcOrd="7" destOrd="0" presId="urn:microsoft.com/office/officeart/2005/8/layout/hProcess11"/>
    <dgm:cxn modelId="{FC2C7464-EA02-413F-8F10-BF4733F41534}" type="presParOf" srcId="{0CABAC80-1B52-471F-80B8-8F4261DF0D44}" destId="{F3499E01-4D86-4478-85F5-485C2334312F}" srcOrd="8" destOrd="0" presId="urn:microsoft.com/office/officeart/2005/8/layout/hProcess11"/>
    <dgm:cxn modelId="{F407916F-12DC-4809-B2A9-C21E14CE6F66}" type="presParOf" srcId="{F3499E01-4D86-4478-85F5-485C2334312F}" destId="{02D71E99-EAB9-4B8C-B8DD-61969AEE81AF}" srcOrd="0" destOrd="0" presId="urn:microsoft.com/office/officeart/2005/8/layout/hProcess11"/>
    <dgm:cxn modelId="{22590B65-BC0A-44D4-A6B7-BCB1B1D6BB99}" type="presParOf" srcId="{F3499E01-4D86-4478-85F5-485C2334312F}" destId="{97635AF4-3F70-4A8B-B438-249301D2DFD9}" srcOrd="1" destOrd="0" presId="urn:microsoft.com/office/officeart/2005/8/layout/hProcess11"/>
    <dgm:cxn modelId="{4947C1A8-93E4-499E-AAE3-D7E51DD758EF}" type="presParOf" srcId="{F3499E01-4D86-4478-85F5-485C2334312F}" destId="{1D69E22B-AEBC-4695-A5E7-CDB076C1F353}" srcOrd="2" destOrd="0" presId="urn:microsoft.com/office/officeart/2005/8/layout/hProcess11"/>
    <dgm:cxn modelId="{FA018454-0796-49F8-A181-E2B88DCDE084}" type="presParOf" srcId="{0CABAC80-1B52-471F-80B8-8F4261DF0D44}" destId="{AD9963B4-325A-479C-9CCF-5CC18A32DA0C}" srcOrd="9" destOrd="0" presId="urn:microsoft.com/office/officeart/2005/8/layout/hProcess11"/>
    <dgm:cxn modelId="{3E355E56-2CA1-488F-8FEE-B793EE9ECB56}" type="presParOf" srcId="{0CABAC80-1B52-471F-80B8-8F4261DF0D44}" destId="{2306191C-5155-47DD-B320-C6C72D8B2B9B}" srcOrd="10" destOrd="0" presId="urn:microsoft.com/office/officeart/2005/8/layout/hProcess11"/>
    <dgm:cxn modelId="{799EFF5C-93AD-420F-9507-A1F99C0C001A}" type="presParOf" srcId="{2306191C-5155-47DD-B320-C6C72D8B2B9B}" destId="{716341C5-F835-434B-98B8-937B2F4B31CC}" srcOrd="0" destOrd="0" presId="urn:microsoft.com/office/officeart/2005/8/layout/hProcess11"/>
    <dgm:cxn modelId="{11174D88-B0A7-4BF2-8A47-71753D6E5189}" type="presParOf" srcId="{2306191C-5155-47DD-B320-C6C72D8B2B9B}" destId="{300C01D3-588D-439F-BC83-6119D845F349}" srcOrd="1" destOrd="0" presId="urn:microsoft.com/office/officeart/2005/8/layout/hProcess11"/>
    <dgm:cxn modelId="{955C8CDA-6E1D-4ACE-85A2-E60A953A0E88}" type="presParOf" srcId="{2306191C-5155-47DD-B320-C6C72D8B2B9B}" destId="{F76397D2-7A9A-437C-A005-E1C32AD0193E}" srcOrd="2" destOrd="0" presId="urn:microsoft.com/office/officeart/2005/8/layout/hProcess11"/>
    <dgm:cxn modelId="{6B76FD3D-FB93-4AA0-B6D4-11E786495AB9}" type="presParOf" srcId="{0CABAC80-1B52-471F-80B8-8F4261DF0D44}" destId="{A53EB782-BC2F-46D1-98F3-B29369765755}" srcOrd="11" destOrd="0" presId="urn:microsoft.com/office/officeart/2005/8/layout/hProcess11"/>
    <dgm:cxn modelId="{EA93DD55-D8D0-45F3-955F-B752B6497154}" type="presParOf" srcId="{0CABAC80-1B52-471F-80B8-8F4261DF0D44}" destId="{512D37E3-75C0-4272-8A40-D08C448AFC61}" srcOrd="12" destOrd="0" presId="urn:microsoft.com/office/officeart/2005/8/layout/hProcess11"/>
    <dgm:cxn modelId="{F87D4065-5EEC-4EB1-9CBE-04608B960A26}" type="presParOf" srcId="{512D37E3-75C0-4272-8A40-D08C448AFC61}" destId="{256C8F7B-1C0D-43F2-9947-53A5BD541B49}" srcOrd="0" destOrd="0" presId="urn:microsoft.com/office/officeart/2005/8/layout/hProcess11"/>
    <dgm:cxn modelId="{87A48DC5-858F-48EC-8504-9A31D2D071DB}" type="presParOf" srcId="{512D37E3-75C0-4272-8A40-D08C448AFC61}" destId="{84EA4629-6552-47B6-84BC-38F807719AAD}" srcOrd="1" destOrd="0" presId="urn:microsoft.com/office/officeart/2005/8/layout/hProcess11"/>
    <dgm:cxn modelId="{09CC710B-7028-400D-AFC1-D46D995ADFAE}" type="presParOf" srcId="{512D37E3-75C0-4272-8A40-D08C448AFC61}" destId="{AA9A924F-690B-4ABC-B2D5-969756C88CC7}"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749AFD-5734-40FA-9C17-A6C83CE1AD72}">
      <dsp:nvSpPr>
        <dsp:cNvPr id="0" name=""/>
        <dsp:cNvSpPr/>
      </dsp:nvSpPr>
      <dsp:spPr>
        <a:xfrm>
          <a:off x="0" y="3029294"/>
          <a:ext cx="53848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7CC411-80EC-4125-8A0F-56575127F7A7}">
      <dsp:nvSpPr>
        <dsp:cNvPr id="0" name=""/>
        <dsp:cNvSpPr/>
      </dsp:nvSpPr>
      <dsp:spPr>
        <a:xfrm>
          <a:off x="0" y="748821"/>
          <a:ext cx="53848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8BDF9D-B77C-4594-820B-B3739A52CD50}">
      <dsp:nvSpPr>
        <dsp:cNvPr id="0" name=""/>
        <dsp:cNvSpPr/>
      </dsp:nvSpPr>
      <dsp:spPr>
        <a:xfrm>
          <a:off x="1400047" y="1198"/>
          <a:ext cx="3984752" cy="747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marL="0" lvl="0" indent="0" algn="l" defTabSz="977900">
            <a:lnSpc>
              <a:spcPct val="90000"/>
            </a:lnSpc>
            <a:spcBef>
              <a:spcPct val="0"/>
            </a:spcBef>
            <a:spcAft>
              <a:spcPct val="35000"/>
            </a:spcAft>
            <a:buNone/>
          </a:pPr>
          <a:r>
            <a:rPr lang="en-US" sz="2200" kern="1200" dirty="0"/>
            <a:t>Originated by ED</a:t>
          </a:r>
        </a:p>
      </dsp:txBody>
      <dsp:txXfrm>
        <a:off x="1400047" y="1198"/>
        <a:ext cx="3984752" cy="747622"/>
      </dsp:txXfrm>
    </dsp:sp>
    <dsp:sp modelId="{E13A59C5-6E41-4CAD-BD39-E833C03EBB9A}">
      <dsp:nvSpPr>
        <dsp:cNvPr id="0" name=""/>
        <dsp:cNvSpPr/>
      </dsp:nvSpPr>
      <dsp:spPr>
        <a:xfrm>
          <a:off x="0" y="1198"/>
          <a:ext cx="1400048" cy="747622"/>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t>FDLP Loans</a:t>
          </a:r>
        </a:p>
      </dsp:txBody>
      <dsp:txXfrm>
        <a:off x="36502" y="37700"/>
        <a:ext cx="1327044" cy="711120"/>
      </dsp:txXfrm>
    </dsp:sp>
    <dsp:sp modelId="{04914900-ABB2-4944-AA08-9E9B6C5EAE0E}">
      <dsp:nvSpPr>
        <dsp:cNvPr id="0" name=""/>
        <dsp:cNvSpPr/>
      </dsp:nvSpPr>
      <dsp:spPr>
        <a:xfrm>
          <a:off x="0" y="748821"/>
          <a:ext cx="5384800" cy="1495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171450" lvl="1" indent="-171450" algn="l" defTabSz="755650">
            <a:lnSpc>
              <a:spcPct val="90000"/>
            </a:lnSpc>
            <a:spcBef>
              <a:spcPct val="0"/>
            </a:spcBef>
            <a:spcAft>
              <a:spcPct val="15000"/>
            </a:spcAft>
            <a:buChar char="•"/>
          </a:pPr>
          <a:r>
            <a:rPr lang="en-US" sz="1700" kern="1200" dirty="0"/>
            <a:t>ED contracts with servicers to collect payments and interface with borrowers</a:t>
          </a:r>
        </a:p>
      </dsp:txBody>
      <dsp:txXfrm>
        <a:off x="0" y="748821"/>
        <a:ext cx="5384800" cy="1495469"/>
      </dsp:txXfrm>
    </dsp:sp>
    <dsp:sp modelId="{A47FFE84-F8EB-41E5-985D-73A95BC0E91C}">
      <dsp:nvSpPr>
        <dsp:cNvPr id="0" name=""/>
        <dsp:cNvSpPr/>
      </dsp:nvSpPr>
      <dsp:spPr>
        <a:xfrm>
          <a:off x="1400047" y="2281672"/>
          <a:ext cx="3984752" cy="747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marL="0" lvl="0" indent="0" algn="l" defTabSz="977900">
            <a:lnSpc>
              <a:spcPct val="90000"/>
            </a:lnSpc>
            <a:spcBef>
              <a:spcPct val="0"/>
            </a:spcBef>
            <a:spcAft>
              <a:spcPct val="35000"/>
            </a:spcAft>
            <a:buNone/>
          </a:pPr>
          <a:r>
            <a:rPr lang="en-US" sz="2200" kern="1200" dirty="0"/>
            <a:t>Originated by private lenders</a:t>
          </a:r>
        </a:p>
      </dsp:txBody>
      <dsp:txXfrm>
        <a:off x="1400047" y="2281672"/>
        <a:ext cx="3984752" cy="747622"/>
      </dsp:txXfrm>
    </dsp:sp>
    <dsp:sp modelId="{12CB9570-B9C2-4AAA-A9FC-77BB09AEFE88}">
      <dsp:nvSpPr>
        <dsp:cNvPr id="0" name=""/>
        <dsp:cNvSpPr/>
      </dsp:nvSpPr>
      <dsp:spPr>
        <a:xfrm>
          <a:off x="0" y="2281672"/>
          <a:ext cx="1400048" cy="747622"/>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t>FFELP Loans</a:t>
          </a:r>
        </a:p>
      </dsp:txBody>
      <dsp:txXfrm>
        <a:off x="36502" y="2318174"/>
        <a:ext cx="1327044" cy="711120"/>
      </dsp:txXfrm>
    </dsp:sp>
    <dsp:sp modelId="{8E57F116-C146-423E-85DB-A205E995D86C}">
      <dsp:nvSpPr>
        <dsp:cNvPr id="0" name=""/>
        <dsp:cNvSpPr/>
      </dsp:nvSpPr>
      <dsp:spPr>
        <a:xfrm>
          <a:off x="0" y="3029294"/>
          <a:ext cx="5384800" cy="1495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171450" lvl="1" indent="-171450" algn="l" defTabSz="755650">
            <a:lnSpc>
              <a:spcPct val="90000"/>
            </a:lnSpc>
            <a:spcBef>
              <a:spcPct val="0"/>
            </a:spcBef>
            <a:spcAft>
              <a:spcPct val="15000"/>
            </a:spcAft>
            <a:buChar char="•"/>
          </a:pPr>
          <a:r>
            <a:rPr lang="en-US" sz="1700" kern="1200" dirty="0"/>
            <a:t>Program discontinued in 2010</a:t>
          </a:r>
        </a:p>
        <a:p>
          <a:pPr marL="171450" lvl="1" indent="-171450" algn="l" defTabSz="755650">
            <a:lnSpc>
              <a:spcPct val="90000"/>
            </a:lnSpc>
            <a:spcBef>
              <a:spcPct val="0"/>
            </a:spcBef>
            <a:spcAft>
              <a:spcPct val="15000"/>
            </a:spcAft>
            <a:buChar char="•"/>
          </a:pPr>
          <a:r>
            <a:rPr lang="en-US" sz="1700" b="0" i="0" u="sng" kern="1200" dirty="0"/>
            <a:t>FFELP Loans not owned by ED</a:t>
          </a:r>
          <a:r>
            <a:rPr lang="en-US" sz="1700" kern="1200" dirty="0"/>
            <a:t>: Private lender contracts with servicers</a:t>
          </a:r>
        </a:p>
        <a:p>
          <a:pPr marL="171450" lvl="1" indent="-171450" algn="l" defTabSz="755650">
            <a:lnSpc>
              <a:spcPct val="90000"/>
            </a:lnSpc>
            <a:spcBef>
              <a:spcPct val="0"/>
            </a:spcBef>
            <a:spcAft>
              <a:spcPct val="15000"/>
            </a:spcAft>
            <a:buChar char="•"/>
          </a:pPr>
          <a:r>
            <a:rPr lang="en-US" sz="1700" i="0" u="sng" kern="1200" dirty="0"/>
            <a:t>FFELP Loans owned by ED</a:t>
          </a:r>
          <a:r>
            <a:rPr lang="en-US" sz="1700" kern="1200" dirty="0"/>
            <a:t>: ED contracts with servicers</a:t>
          </a:r>
        </a:p>
      </dsp:txBody>
      <dsp:txXfrm>
        <a:off x="0" y="3029294"/>
        <a:ext cx="5384800" cy="14954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4BDCCE-F544-4366-8932-1B5EE9DFF732}">
      <dsp:nvSpPr>
        <dsp:cNvPr id="0" name=""/>
        <dsp:cNvSpPr/>
      </dsp:nvSpPr>
      <dsp:spPr>
        <a:xfrm>
          <a:off x="0" y="1357788"/>
          <a:ext cx="10972800" cy="181038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5914B0-93B1-4C1E-86B3-EF4F23BD3FD7}">
      <dsp:nvSpPr>
        <dsp:cNvPr id="0" name=""/>
        <dsp:cNvSpPr/>
      </dsp:nvSpPr>
      <dsp:spPr>
        <a:xfrm>
          <a:off x="843" y="0"/>
          <a:ext cx="1352579"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1">
          <a:noAutofit/>
        </a:bodyPr>
        <a:lstStyle/>
        <a:p>
          <a:pPr marL="0" lvl="0" indent="0" algn="l" defTabSz="800100">
            <a:lnSpc>
              <a:spcPct val="90000"/>
            </a:lnSpc>
            <a:spcBef>
              <a:spcPct val="0"/>
            </a:spcBef>
            <a:spcAft>
              <a:spcPct val="35000"/>
            </a:spcAft>
            <a:buNone/>
          </a:pPr>
          <a:r>
            <a:rPr lang="en-US" sz="1800" kern="1200" dirty="0"/>
            <a:t>January 2016</a:t>
          </a:r>
        </a:p>
        <a:p>
          <a:pPr marL="114300" lvl="1" indent="-114300" algn="l" defTabSz="622300">
            <a:lnSpc>
              <a:spcPct val="90000"/>
            </a:lnSpc>
            <a:spcBef>
              <a:spcPct val="0"/>
            </a:spcBef>
            <a:spcAft>
              <a:spcPct val="15000"/>
            </a:spcAft>
            <a:buChar char="•"/>
          </a:pPr>
          <a:r>
            <a:rPr lang="en-US" sz="1400" kern="1200" dirty="0"/>
            <a:t>Inquiry from Maryland to ED</a:t>
          </a:r>
        </a:p>
      </dsp:txBody>
      <dsp:txXfrm>
        <a:off x="843" y="0"/>
        <a:ext cx="1352579" cy="1810385"/>
      </dsp:txXfrm>
    </dsp:sp>
    <dsp:sp modelId="{FB38E356-B5B2-46BC-94D1-F72A37FF3848}">
      <dsp:nvSpPr>
        <dsp:cNvPr id="0" name=""/>
        <dsp:cNvSpPr/>
      </dsp:nvSpPr>
      <dsp:spPr>
        <a:xfrm>
          <a:off x="450835"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501F07-E64C-4964-B95F-9B22DDED9A11}">
      <dsp:nvSpPr>
        <dsp:cNvPr id="0" name=""/>
        <dsp:cNvSpPr/>
      </dsp:nvSpPr>
      <dsp:spPr>
        <a:xfrm>
          <a:off x="1421052" y="2715577"/>
          <a:ext cx="1352579"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1">
          <a:noAutofit/>
        </a:bodyPr>
        <a:lstStyle/>
        <a:p>
          <a:pPr marL="0" lvl="0" indent="0" algn="l" defTabSz="800100">
            <a:lnSpc>
              <a:spcPct val="90000"/>
            </a:lnSpc>
            <a:spcBef>
              <a:spcPct val="0"/>
            </a:spcBef>
            <a:spcAft>
              <a:spcPct val="35000"/>
            </a:spcAft>
            <a:buNone/>
          </a:pPr>
          <a:r>
            <a:rPr lang="en-US" sz="1800" kern="1200" dirty="0"/>
            <a:t>July 2016</a:t>
          </a:r>
        </a:p>
        <a:p>
          <a:pPr marL="114300" lvl="1" indent="-114300" algn="l" defTabSz="622300">
            <a:lnSpc>
              <a:spcPct val="90000"/>
            </a:lnSpc>
            <a:spcBef>
              <a:spcPct val="0"/>
            </a:spcBef>
            <a:spcAft>
              <a:spcPct val="15000"/>
            </a:spcAft>
            <a:buChar char="•"/>
          </a:pPr>
          <a:r>
            <a:rPr lang="en-US" sz="1400" kern="1200" dirty="0"/>
            <a:t>“Mitchell Memo” published</a:t>
          </a:r>
        </a:p>
      </dsp:txBody>
      <dsp:txXfrm>
        <a:off x="1421052" y="2715577"/>
        <a:ext cx="1352579" cy="1810385"/>
      </dsp:txXfrm>
    </dsp:sp>
    <dsp:sp modelId="{8A4578B4-7444-47FF-B95E-A6DCDB9C722B}">
      <dsp:nvSpPr>
        <dsp:cNvPr id="0" name=""/>
        <dsp:cNvSpPr/>
      </dsp:nvSpPr>
      <dsp:spPr>
        <a:xfrm>
          <a:off x="1871044"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BA66E2-675D-490A-A54D-1A010ABEA670}">
      <dsp:nvSpPr>
        <dsp:cNvPr id="0" name=""/>
        <dsp:cNvSpPr/>
      </dsp:nvSpPr>
      <dsp:spPr>
        <a:xfrm>
          <a:off x="2841261" y="0"/>
          <a:ext cx="1352579"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1">
          <a:noAutofit/>
        </a:bodyPr>
        <a:lstStyle/>
        <a:p>
          <a:pPr marL="0" lvl="0" indent="0" algn="l" defTabSz="800100">
            <a:lnSpc>
              <a:spcPct val="90000"/>
            </a:lnSpc>
            <a:spcBef>
              <a:spcPct val="0"/>
            </a:spcBef>
            <a:spcAft>
              <a:spcPct val="35000"/>
            </a:spcAft>
            <a:buNone/>
          </a:pPr>
          <a:r>
            <a:rPr lang="en-US" sz="1800" kern="1200" dirty="0"/>
            <a:t>April 2017</a:t>
          </a:r>
        </a:p>
        <a:p>
          <a:pPr marL="114300" lvl="1" indent="-114300" algn="l" defTabSz="622300">
            <a:lnSpc>
              <a:spcPct val="90000"/>
            </a:lnSpc>
            <a:spcBef>
              <a:spcPct val="0"/>
            </a:spcBef>
            <a:spcAft>
              <a:spcPct val="15000"/>
            </a:spcAft>
            <a:buChar char="•"/>
          </a:pPr>
          <a:r>
            <a:rPr lang="en-US" sz="1400" kern="1200" dirty="0"/>
            <a:t>“Mitchell Memo” rescinded</a:t>
          </a:r>
        </a:p>
      </dsp:txBody>
      <dsp:txXfrm>
        <a:off x="2841261" y="0"/>
        <a:ext cx="1352579" cy="1810385"/>
      </dsp:txXfrm>
    </dsp:sp>
    <dsp:sp modelId="{40AD23C1-00E1-46B2-B049-703D1C8AF8D6}">
      <dsp:nvSpPr>
        <dsp:cNvPr id="0" name=""/>
        <dsp:cNvSpPr/>
      </dsp:nvSpPr>
      <dsp:spPr>
        <a:xfrm>
          <a:off x="3291253"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BF91D5-CDF3-400D-B168-6F66DE89ACDC}">
      <dsp:nvSpPr>
        <dsp:cNvPr id="0" name=""/>
        <dsp:cNvSpPr/>
      </dsp:nvSpPr>
      <dsp:spPr>
        <a:xfrm>
          <a:off x="4261470" y="2715577"/>
          <a:ext cx="1352579"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1">
          <a:noAutofit/>
        </a:bodyPr>
        <a:lstStyle/>
        <a:p>
          <a:pPr marL="0" lvl="0" indent="0" algn="l" defTabSz="800100">
            <a:lnSpc>
              <a:spcPct val="90000"/>
            </a:lnSpc>
            <a:spcBef>
              <a:spcPct val="0"/>
            </a:spcBef>
            <a:spcAft>
              <a:spcPct val="35000"/>
            </a:spcAft>
            <a:buNone/>
          </a:pPr>
          <a:r>
            <a:rPr lang="en-US" sz="1800" kern="1200" dirty="0"/>
            <a:t>July 2017</a:t>
          </a:r>
        </a:p>
        <a:p>
          <a:pPr marL="114300" lvl="1" indent="-114300" algn="l" defTabSz="622300">
            <a:lnSpc>
              <a:spcPct val="90000"/>
            </a:lnSpc>
            <a:spcBef>
              <a:spcPct val="0"/>
            </a:spcBef>
            <a:spcAft>
              <a:spcPct val="15000"/>
            </a:spcAft>
            <a:buChar char="•"/>
          </a:pPr>
          <a:r>
            <a:rPr lang="en-US" sz="1400" kern="1200" dirty="0"/>
            <a:t>Servicers petition ED for Preemption Notice</a:t>
          </a:r>
        </a:p>
      </dsp:txBody>
      <dsp:txXfrm>
        <a:off x="4261470" y="2715577"/>
        <a:ext cx="1352579" cy="1810385"/>
      </dsp:txXfrm>
    </dsp:sp>
    <dsp:sp modelId="{A68AEFDC-58B4-4A5C-AB29-CE3E10B97B9D}">
      <dsp:nvSpPr>
        <dsp:cNvPr id="0" name=""/>
        <dsp:cNvSpPr/>
      </dsp:nvSpPr>
      <dsp:spPr>
        <a:xfrm>
          <a:off x="4711461"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D71E99-EAB9-4B8C-B8DD-61969AEE81AF}">
      <dsp:nvSpPr>
        <dsp:cNvPr id="0" name=""/>
        <dsp:cNvSpPr/>
      </dsp:nvSpPr>
      <dsp:spPr>
        <a:xfrm>
          <a:off x="5681678" y="0"/>
          <a:ext cx="1352579"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1">
          <a:noAutofit/>
        </a:bodyPr>
        <a:lstStyle/>
        <a:p>
          <a:pPr marL="0" lvl="0" indent="0" algn="l" defTabSz="800100">
            <a:lnSpc>
              <a:spcPct val="90000"/>
            </a:lnSpc>
            <a:spcBef>
              <a:spcPct val="0"/>
            </a:spcBef>
            <a:spcAft>
              <a:spcPct val="35000"/>
            </a:spcAft>
            <a:buNone/>
          </a:pPr>
          <a:r>
            <a:rPr lang="en-US" sz="1800" kern="1200" dirty="0"/>
            <a:t>March 2018</a:t>
          </a:r>
        </a:p>
        <a:p>
          <a:pPr marL="114300" lvl="1" indent="-114300" algn="l" defTabSz="622300">
            <a:lnSpc>
              <a:spcPct val="90000"/>
            </a:lnSpc>
            <a:spcBef>
              <a:spcPct val="0"/>
            </a:spcBef>
            <a:spcAft>
              <a:spcPct val="15000"/>
            </a:spcAft>
            <a:buChar char="•"/>
          </a:pPr>
          <a:r>
            <a:rPr lang="en-US" sz="1400" kern="1200" dirty="0"/>
            <a:t>ED publishes Preemption Notice</a:t>
          </a:r>
        </a:p>
      </dsp:txBody>
      <dsp:txXfrm>
        <a:off x="5681678" y="0"/>
        <a:ext cx="1352579" cy="1810385"/>
      </dsp:txXfrm>
    </dsp:sp>
    <dsp:sp modelId="{97635AF4-3F70-4A8B-B438-249301D2DFD9}">
      <dsp:nvSpPr>
        <dsp:cNvPr id="0" name=""/>
        <dsp:cNvSpPr/>
      </dsp:nvSpPr>
      <dsp:spPr>
        <a:xfrm>
          <a:off x="6131670"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6341C5-F835-434B-98B8-937B2F4B31CC}">
      <dsp:nvSpPr>
        <dsp:cNvPr id="0" name=""/>
        <dsp:cNvSpPr/>
      </dsp:nvSpPr>
      <dsp:spPr>
        <a:xfrm>
          <a:off x="7101887" y="2715577"/>
          <a:ext cx="1352579"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1">
          <a:noAutofit/>
        </a:bodyPr>
        <a:lstStyle/>
        <a:p>
          <a:pPr marL="0" lvl="0" indent="0" algn="l" defTabSz="800100">
            <a:lnSpc>
              <a:spcPct val="90000"/>
            </a:lnSpc>
            <a:spcBef>
              <a:spcPct val="0"/>
            </a:spcBef>
            <a:spcAft>
              <a:spcPct val="35000"/>
            </a:spcAft>
            <a:buNone/>
          </a:pPr>
          <a:r>
            <a:rPr lang="en-US" sz="1800" kern="1200" dirty="0"/>
            <a:t>April 2018</a:t>
          </a:r>
        </a:p>
        <a:p>
          <a:pPr marL="114300" lvl="1" indent="-114300" algn="l" defTabSz="622300">
            <a:lnSpc>
              <a:spcPct val="90000"/>
            </a:lnSpc>
            <a:spcBef>
              <a:spcPct val="0"/>
            </a:spcBef>
            <a:spcAft>
              <a:spcPct val="15000"/>
            </a:spcAft>
            <a:buChar char="•"/>
          </a:pPr>
          <a:r>
            <a:rPr lang="en-US" sz="1400" kern="1200" dirty="0"/>
            <a:t>Servicer sues CT Department of Banking (DOB)</a:t>
          </a:r>
        </a:p>
      </dsp:txBody>
      <dsp:txXfrm>
        <a:off x="7101887" y="2715577"/>
        <a:ext cx="1352579" cy="1810385"/>
      </dsp:txXfrm>
    </dsp:sp>
    <dsp:sp modelId="{300C01D3-588D-439F-BC83-6119D845F349}">
      <dsp:nvSpPr>
        <dsp:cNvPr id="0" name=""/>
        <dsp:cNvSpPr/>
      </dsp:nvSpPr>
      <dsp:spPr>
        <a:xfrm>
          <a:off x="7551879"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6C8F7B-1C0D-43F2-9947-53A5BD541B49}">
      <dsp:nvSpPr>
        <dsp:cNvPr id="0" name=""/>
        <dsp:cNvSpPr/>
      </dsp:nvSpPr>
      <dsp:spPr>
        <a:xfrm>
          <a:off x="8522096" y="0"/>
          <a:ext cx="1352579"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1">
          <a:noAutofit/>
        </a:bodyPr>
        <a:lstStyle/>
        <a:p>
          <a:pPr marL="0" lvl="0" indent="0" algn="l" defTabSz="800100">
            <a:lnSpc>
              <a:spcPct val="90000"/>
            </a:lnSpc>
            <a:spcBef>
              <a:spcPct val="0"/>
            </a:spcBef>
            <a:spcAft>
              <a:spcPct val="35000"/>
            </a:spcAft>
            <a:buNone/>
          </a:pPr>
          <a:r>
            <a:rPr lang="en-US" sz="1800" kern="1200"/>
            <a:t>May 2018</a:t>
          </a:r>
          <a:endParaRPr lang="en-US" sz="1800" kern="1200" dirty="0"/>
        </a:p>
        <a:p>
          <a:pPr marL="114300" lvl="1" indent="-114300" algn="l" defTabSz="622300">
            <a:lnSpc>
              <a:spcPct val="90000"/>
            </a:lnSpc>
            <a:spcBef>
              <a:spcPct val="0"/>
            </a:spcBef>
            <a:spcAft>
              <a:spcPct val="15000"/>
            </a:spcAft>
            <a:buChar char="•"/>
          </a:pPr>
          <a:r>
            <a:rPr lang="en-US" sz="1400" kern="1200" dirty="0"/>
            <a:t>SLSA sues DC Department of Insurance, Securities and Banking (DISB) </a:t>
          </a:r>
        </a:p>
      </dsp:txBody>
      <dsp:txXfrm>
        <a:off x="8522096" y="0"/>
        <a:ext cx="1352579" cy="1810385"/>
      </dsp:txXfrm>
    </dsp:sp>
    <dsp:sp modelId="{84EA4629-6552-47B6-84BC-38F807719AAD}">
      <dsp:nvSpPr>
        <dsp:cNvPr id="0" name=""/>
        <dsp:cNvSpPr/>
      </dsp:nvSpPr>
      <dsp:spPr>
        <a:xfrm>
          <a:off x="8972088"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AEDC3C-BAE0-4A0A-AF9C-25363F8F6469}" type="datetimeFigureOut">
              <a:rPr lang="en-US" smtClean="0"/>
              <a:t>9/17/2019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4079F4-DD03-45F6-B435-CF6ECAC8810B}" type="slidenum">
              <a:rPr lang="en-US" smtClean="0"/>
              <a:t>‹#›</a:t>
            </a:fld>
            <a:endParaRPr lang="en-US"/>
          </a:p>
        </p:txBody>
      </p:sp>
    </p:spTree>
    <p:extLst>
      <p:ext uri="{BB962C8B-B14F-4D97-AF65-F5344CB8AC3E}">
        <p14:creationId xmlns:p14="http://schemas.microsoft.com/office/powerpoint/2010/main" val="3405729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Melinda Lee, CA DBO</a:t>
            </a:r>
          </a:p>
          <a:p>
            <a:r>
              <a:rPr lang="en-US" dirty="0"/>
              <a:t>Cindy Fazio, WA DFI</a:t>
            </a:r>
          </a:p>
          <a:p>
            <a:r>
              <a:rPr lang="en-US" dirty="0"/>
              <a:t>Brad Fletcher, IL DFPR</a:t>
            </a:r>
          </a:p>
          <a:p>
            <a:endParaRPr lang="en-US" dirty="0"/>
          </a:p>
          <a:p>
            <a:r>
              <a:rPr lang="en-US" dirty="0"/>
              <a:t>Mike </a:t>
            </a:r>
            <a:r>
              <a:rPr lang="en-US" dirty="0" err="1"/>
              <a:t>Townsley</a:t>
            </a:r>
            <a:r>
              <a:rPr lang="en-US" dirty="0"/>
              <a:t> credit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1FC82C-58E8-4F90-B1C0-551728412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6157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1FC82C-58E8-4F90-B1C0-551728412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618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Federal Student Loan Programs has become a somewhat confusing environment. The basics that you need to know are that there were two programs: FDLP and the discontinued FFELP program.</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1FC82C-58E8-4F90-B1C0-551728412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4696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1FC82C-58E8-4F90-B1C0-551728412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9089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servicing is performed by third parties.</a:t>
            </a:r>
          </a:p>
          <a:p>
            <a:endParaRPr lang="en-US" dirty="0"/>
          </a:p>
          <a:p>
            <a:r>
              <a:rPr lang="en-US" dirty="0"/>
              <a:t>3 dominate the market.</a:t>
            </a:r>
          </a:p>
          <a:p>
            <a:endParaRPr lang="en-US" dirty="0"/>
          </a:p>
          <a:p>
            <a:r>
              <a:rPr lang="en-US" dirty="0"/>
              <a:t>There are small servicers that are non-profit and typically affiliated with local government.</a:t>
            </a:r>
          </a:p>
          <a:p>
            <a:endParaRPr lang="en-US" dirty="0"/>
          </a:p>
          <a:p>
            <a:r>
              <a:rPr lang="en-US" dirty="0"/>
              <a:t>Responsibilities of servicers: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1FC82C-58E8-4F90-B1C0-551728412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2495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is FSA oversight of servicers of government owned loans (FFELP and FDLP). The ED and FSA no longer have oversight of FFEL lenders because the FFELP has been discontinued. </a:t>
            </a:r>
            <a:endParaRPr lang="en-US" dirty="0"/>
          </a:p>
          <a:p>
            <a:r>
              <a:rPr lang="en-US" dirty="0"/>
              <a:t> </a:t>
            </a:r>
          </a:p>
          <a:p>
            <a:r>
              <a:rPr lang="en-US" b="1" dirty="0"/>
              <a:t>The ED and FSA do not have oversight of FDLP loan origination because the federal government is the loan originator. </a:t>
            </a:r>
            <a:endParaRPr lang="en-US" dirty="0"/>
          </a:p>
          <a:p>
            <a:r>
              <a:rPr lang="en-US" dirty="0"/>
              <a:t> </a:t>
            </a:r>
          </a:p>
          <a:p>
            <a:r>
              <a:rPr lang="en-US" dirty="0"/>
              <a:t>Guaranty Agencies: </a:t>
            </a:r>
            <a:r>
              <a:rPr lang="en-US" b="1" dirty="0"/>
              <a:t>State and nonprofit guaranty agencies receive federal funds to play the lead role in administering many aspects of the FFELP, such as providing assistance in preventing delinquent borrowers from going into default. They continue to serve in this role with respect to outstanding FFELP loans. </a:t>
            </a:r>
            <a:r>
              <a:rPr lang="en-US" dirty="0"/>
              <a:t> </a:t>
            </a:r>
          </a:p>
          <a:p>
            <a:r>
              <a:rPr lang="en-US" dirty="0"/>
              <a:t> </a:t>
            </a:r>
          </a:p>
          <a:p>
            <a:r>
              <a:rPr lang="en-US" b="1" dirty="0"/>
              <a:t>“monitoring compliance “ is mysteriously omitted from FSA-contracted loan servicers but included for every other type of institution.</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1FC82C-58E8-4F90-B1C0-551728412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7445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Cover deficiencies first:</a:t>
            </a:r>
          </a:p>
          <a:p>
            <a:endParaRPr lang="en-US" b="1" dirty="0"/>
          </a:p>
          <a:p>
            <a:r>
              <a:rPr lang="en-US" b="1" dirty="0"/>
              <a:t>The loan allocation methodology is used by FSA to allocate new loan volume to servicers. It uses five performance measures but does not factor in compliance with federal rules. This means that routine noncompliance has no impact on the amount of loans allocated to a servicer. The five performance measures used are (1) customer service satisfaction, based on a survey of borrowers (worth 35 percent of servicer’s overall score); (2) percentage of borrowers in current repayment status, or less than 6 days delinquent (30 percent of score); (3) percentage of borrowers more than 90 but less than 271 days delinquent (15 percent of score); (4) percentage of borrowers more than 270 but less than 361 days delinquent (15 percent of score); and (5) FSA employee survey results (5 percent of score).</a:t>
            </a:r>
            <a:endParaRPr lang="en-US" dirty="0"/>
          </a:p>
          <a:p>
            <a:r>
              <a:rPr lang="en-US" dirty="0"/>
              <a:t> </a:t>
            </a:r>
          </a:p>
          <a:p>
            <a:r>
              <a:rPr lang="en-US" b="1" dirty="0"/>
              <a:t>IDR = income driven repayment plans. Designed to </a:t>
            </a:r>
            <a:r>
              <a:rPr lang="en-US" dirty="0"/>
              <a:t>make it easier for federal </a:t>
            </a:r>
            <a:r>
              <a:rPr lang="en-US" b="1" dirty="0"/>
              <a:t>student loan </a:t>
            </a:r>
            <a:r>
              <a:rPr lang="en-US" dirty="0"/>
              <a:t>borrowers to pay back </a:t>
            </a:r>
            <a:r>
              <a:rPr lang="en-US" b="1" dirty="0"/>
              <a:t>loans</a:t>
            </a:r>
            <a:r>
              <a:rPr lang="en-US" dirty="0"/>
              <a:t> if </a:t>
            </a:r>
            <a:r>
              <a:rPr lang="en-US" b="1" dirty="0"/>
              <a:t>debt</a:t>
            </a:r>
            <a:r>
              <a:rPr lang="en-US" dirty="0"/>
              <a:t> is high compared to your income.</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1FC82C-58E8-4F90-B1C0-551728412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1873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 problems and significant complaints around student loan servicing, states began passing laws to protect consumers.</a:t>
            </a:r>
          </a:p>
          <a:p>
            <a:endParaRPr lang="en-US" dirty="0"/>
          </a:p>
          <a:p>
            <a:r>
              <a:rPr lang="en-US" dirty="0"/>
              <a:t>Seven states have passed laws and 11 have pending legislation.</a:t>
            </a:r>
          </a:p>
          <a:p>
            <a:endParaRPr lang="en-US" dirty="0"/>
          </a:p>
          <a:p>
            <a:r>
              <a:rPr lang="en-US" dirty="0"/>
              <a:t>State law typically gives the states to supervise and enforce and this triggered </a:t>
            </a:r>
            <a:r>
              <a:rPr lang="en-US"/>
              <a:t>preemption challenges.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1FC82C-58E8-4F90-B1C0-551728412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6693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1FC82C-58E8-4F90-B1C0-551728412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77831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1FC82C-58E8-4F90-B1C0-551728412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78474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normAutofit/>
          </a:bodyPr>
          <a:lstStyle>
            <a:lvl1pPr algn="ctr">
              <a:defRPr lang="en-US" sz="4400" b="1" kern="1200" dirty="0" smtClean="0">
                <a:solidFill>
                  <a:srgbClr val="1C2674"/>
                </a:solidFill>
                <a:latin typeface="Eurostile" pitchFamily="34" charset="0"/>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normAutofit/>
          </a:bodyPr>
          <a:lstStyle>
            <a:lvl1pPr marL="0" indent="0" algn="ctr">
              <a:buNone/>
              <a:defRPr sz="1800" i="1">
                <a:solidFill>
                  <a:srgbClr val="1C2674"/>
                </a:solidFill>
                <a:latin typeface="Eurostile"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EDEEEA55-958F-442F-91CC-1B53503A5167}" type="slidenum">
              <a:rPr lang="en-US" smtClean="0"/>
              <a:pPr/>
              <a:t>‹#›</a:t>
            </a:fld>
            <a:endParaRPr lang="en-US"/>
          </a:p>
        </p:txBody>
      </p:sp>
      <p:pic>
        <p:nvPicPr>
          <p:cNvPr id="9" name="Picture 8" descr="CSBS_logoname.png"/>
          <p:cNvPicPr>
            <a:picLocks noChangeAspect="1"/>
          </p:cNvPicPr>
          <p:nvPr userDrawn="1"/>
        </p:nvPicPr>
        <p:blipFill>
          <a:blip r:embed="rId2" cstate="print"/>
          <a:stretch>
            <a:fillRect/>
          </a:stretch>
        </p:blipFill>
        <p:spPr>
          <a:xfrm>
            <a:off x="406401" y="304800"/>
            <a:ext cx="5727700" cy="819150"/>
          </a:xfrm>
          <a:prstGeom prst="rect">
            <a:avLst/>
          </a:prstGeom>
        </p:spPr>
      </p:pic>
    </p:spTree>
    <p:extLst>
      <p:ext uri="{BB962C8B-B14F-4D97-AF65-F5344CB8AC3E}">
        <p14:creationId xmlns:p14="http://schemas.microsoft.com/office/powerpoint/2010/main" val="1916806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3C9CA743-FE86-4A87-85BF-1EC50DE7EBBB}" type="datetimeFigureOut">
              <a:rPr lang="en-US" smtClean="0"/>
              <a:pPr/>
              <a:t>9/17/2019</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DEEEA55-958F-442F-91CC-1B53503A5167}" type="slidenum">
              <a:rPr lang="en-US" smtClean="0"/>
              <a:pPr/>
              <a:t>‹#›</a:t>
            </a:fld>
            <a:endParaRPr lang="en-US"/>
          </a:p>
        </p:txBody>
      </p:sp>
      <p:cxnSp>
        <p:nvCxnSpPr>
          <p:cNvPr id="7" name="Straight Connector 6"/>
          <p:cNvCxnSpPr/>
          <p:nvPr userDrawn="1"/>
        </p:nvCxnSpPr>
        <p:spPr>
          <a:xfrm>
            <a:off x="508000" y="1143000"/>
            <a:ext cx="11277600" cy="0"/>
          </a:xfrm>
          <a:prstGeom prst="line">
            <a:avLst/>
          </a:prstGeom>
          <a:ln w="15875">
            <a:solidFill>
              <a:srgbClr val="5C6F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5877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3C9CA743-FE86-4A87-85BF-1EC50DE7EBBB}" type="datetimeFigureOut">
              <a:rPr lang="en-US" smtClean="0"/>
              <a:pPr/>
              <a:t>9/17/2019</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DEEEA55-958F-442F-91CC-1B53503A5167}" type="slidenum">
              <a:rPr lang="en-US" smtClean="0"/>
              <a:pPr/>
              <a:t>‹#›</a:t>
            </a:fld>
            <a:endParaRPr lang="en-US"/>
          </a:p>
        </p:txBody>
      </p:sp>
    </p:spTree>
    <p:extLst>
      <p:ext uri="{BB962C8B-B14F-4D97-AF65-F5344CB8AC3E}">
        <p14:creationId xmlns:p14="http://schemas.microsoft.com/office/powerpoint/2010/main" val="49367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DEEEA55-958F-442F-91CC-1B53503A5167}" type="slidenum">
              <a:rPr lang="en-US" smtClean="0"/>
              <a:pPr/>
              <a:t>‹#›</a:t>
            </a:fld>
            <a:endParaRPr lang="en-US"/>
          </a:p>
        </p:txBody>
      </p:sp>
      <p:cxnSp>
        <p:nvCxnSpPr>
          <p:cNvPr id="7" name="Straight Connector 6"/>
          <p:cNvCxnSpPr/>
          <p:nvPr userDrawn="1"/>
        </p:nvCxnSpPr>
        <p:spPr>
          <a:xfrm>
            <a:off x="508000" y="1143000"/>
            <a:ext cx="11277600" cy="0"/>
          </a:xfrm>
          <a:prstGeom prst="line">
            <a:avLst/>
          </a:prstGeom>
          <a:ln w="15875">
            <a:solidFill>
              <a:srgbClr val="5C6F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40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3C9CA743-FE86-4A87-85BF-1EC50DE7EBBB}" type="datetimeFigureOut">
              <a:rPr lang="en-US" smtClean="0"/>
              <a:pPr/>
              <a:t>9/17/2019</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DEEEA55-958F-442F-91CC-1B53503A5167}" type="slidenum">
              <a:rPr lang="en-US" smtClean="0"/>
              <a:pPr/>
              <a:t>‹#›</a:t>
            </a:fld>
            <a:endParaRPr lang="en-US"/>
          </a:p>
        </p:txBody>
      </p:sp>
    </p:spTree>
    <p:extLst>
      <p:ext uri="{BB962C8B-B14F-4D97-AF65-F5344CB8AC3E}">
        <p14:creationId xmlns:p14="http://schemas.microsoft.com/office/powerpoint/2010/main" val="2996258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3C9CA743-FE86-4A87-85BF-1EC50DE7EBBB}" type="datetimeFigureOut">
              <a:rPr lang="en-US" smtClean="0"/>
              <a:pPr/>
              <a:t>9/17/2019</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DEEEA55-958F-442F-91CC-1B53503A5167}" type="slidenum">
              <a:rPr lang="en-US" smtClean="0"/>
              <a:pPr/>
              <a:t>‹#›</a:t>
            </a:fld>
            <a:endParaRPr lang="en-US"/>
          </a:p>
        </p:txBody>
      </p:sp>
      <p:cxnSp>
        <p:nvCxnSpPr>
          <p:cNvPr id="8" name="Straight Connector 7"/>
          <p:cNvCxnSpPr/>
          <p:nvPr userDrawn="1"/>
        </p:nvCxnSpPr>
        <p:spPr>
          <a:xfrm>
            <a:off x="508000" y="1143000"/>
            <a:ext cx="11277600" cy="0"/>
          </a:xfrm>
          <a:prstGeom prst="line">
            <a:avLst/>
          </a:prstGeom>
          <a:ln w="15875">
            <a:solidFill>
              <a:srgbClr val="5C6F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5416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3C9CA743-FE86-4A87-85BF-1EC50DE7EBBB}" type="datetimeFigureOut">
              <a:rPr lang="en-US" smtClean="0"/>
              <a:pPr/>
              <a:t>9/17/2019</a:t>
            </a:fld>
            <a:endParaRPr lang="en-US"/>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DEEEA55-958F-442F-91CC-1B53503A5167}" type="slidenum">
              <a:rPr lang="en-US" smtClean="0"/>
              <a:pPr/>
              <a:t>‹#›</a:t>
            </a:fld>
            <a:endParaRPr lang="en-US"/>
          </a:p>
        </p:txBody>
      </p:sp>
      <p:cxnSp>
        <p:nvCxnSpPr>
          <p:cNvPr id="10" name="Straight Connector 9"/>
          <p:cNvCxnSpPr/>
          <p:nvPr userDrawn="1"/>
        </p:nvCxnSpPr>
        <p:spPr>
          <a:xfrm>
            <a:off x="508000" y="1143000"/>
            <a:ext cx="11277600" cy="0"/>
          </a:xfrm>
          <a:prstGeom prst="line">
            <a:avLst/>
          </a:prstGeom>
          <a:ln w="15875">
            <a:solidFill>
              <a:srgbClr val="5C6F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6424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3C9CA743-FE86-4A87-85BF-1EC50DE7EBBB}" type="datetimeFigureOut">
              <a:rPr lang="en-US" smtClean="0"/>
              <a:pPr/>
              <a:t>9/17/2019</a:t>
            </a:fld>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DEEEA55-958F-442F-91CC-1B53503A5167}" type="slidenum">
              <a:rPr lang="en-US" smtClean="0"/>
              <a:pPr/>
              <a:t>‹#›</a:t>
            </a:fld>
            <a:endParaRPr lang="en-US"/>
          </a:p>
        </p:txBody>
      </p:sp>
      <p:cxnSp>
        <p:nvCxnSpPr>
          <p:cNvPr id="6" name="Straight Connector 5"/>
          <p:cNvCxnSpPr/>
          <p:nvPr userDrawn="1"/>
        </p:nvCxnSpPr>
        <p:spPr>
          <a:xfrm>
            <a:off x="508000" y="1143000"/>
            <a:ext cx="11277600" cy="0"/>
          </a:xfrm>
          <a:prstGeom prst="line">
            <a:avLst/>
          </a:prstGeom>
          <a:ln w="15875">
            <a:solidFill>
              <a:srgbClr val="5C6F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3049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3C9CA743-FE86-4A87-85BF-1EC50DE7EBBB}" type="datetimeFigureOut">
              <a:rPr lang="en-US" smtClean="0"/>
              <a:pPr/>
              <a:t>9/17/2019</a:t>
            </a:fld>
            <a:endParaRPr lang="en-US"/>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DEEEA55-958F-442F-91CC-1B53503A5167}" type="slidenum">
              <a:rPr lang="en-US" smtClean="0"/>
              <a:pPr/>
              <a:t>‹#›</a:t>
            </a:fld>
            <a:endParaRPr lang="en-US"/>
          </a:p>
        </p:txBody>
      </p:sp>
    </p:spTree>
    <p:extLst>
      <p:ext uri="{BB962C8B-B14F-4D97-AF65-F5344CB8AC3E}">
        <p14:creationId xmlns:p14="http://schemas.microsoft.com/office/powerpoint/2010/main" val="1640901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3C9CA743-FE86-4A87-85BF-1EC50DE7EBBB}" type="datetimeFigureOut">
              <a:rPr lang="en-US" smtClean="0"/>
              <a:pPr/>
              <a:t>9/17/2019</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DEEEA55-958F-442F-91CC-1B53503A5167}" type="slidenum">
              <a:rPr lang="en-US" smtClean="0"/>
              <a:pPr/>
              <a:t>‹#›</a:t>
            </a:fld>
            <a:endParaRPr lang="en-US"/>
          </a:p>
        </p:txBody>
      </p:sp>
    </p:spTree>
    <p:extLst>
      <p:ext uri="{BB962C8B-B14F-4D97-AF65-F5344CB8AC3E}">
        <p14:creationId xmlns:p14="http://schemas.microsoft.com/office/powerpoint/2010/main" val="794625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3C9CA743-FE86-4A87-85BF-1EC50DE7EBBB}" type="datetimeFigureOut">
              <a:rPr lang="en-US" smtClean="0"/>
              <a:pPr/>
              <a:t>9/17/2019</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DEEEA55-958F-442F-91CC-1B53503A5167}" type="slidenum">
              <a:rPr lang="en-US" smtClean="0"/>
              <a:pPr/>
              <a:t>‹#›</a:t>
            </a:fld>
            <a:endParaRPr lang="en-US"/>
          </a:p>
        </p:txBody>
      </p:sp>
    </p:spTree>
    <p:extLst>
      <p:ext uri="{BB962C8B-B14F-4D97-AF65-F5344CB8AC3E}">
        <p14:creationId xmlns:p14="http://schemas.microsoft.com/office/powerpoint/2010/main" val="3057828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1430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EEA55-958F-442F-91CC-1B53503A5167}" type="slidenum">
              <a:rPr lang="en-US" smtClean="0"/>
              <a:pPr/>
              <a:t>‹#›</a:t>
            </a:fld>
            <a:endParaRPr lang="en-US"/>
          </a:p>
        </p:txBody>
      </p:sp>
      <p:pic>
        <p:nvPicPr>
          <p:cNvPr id="9" name="Picture 8" descr="CSBS_logoname.png"/>
          <p:cNvPicPr>
            <a:picLocks noChangeAspect="1"/>
          </p:cNvPicPr>
          <p:nvPr/>
        </p:nvPicPr>
        <p:blipFill>
          <a:blip r:embed="rId13" cstate="print"/>
          <a:srcRect r="46785" b="25581"/>
          <a:stretch>
            <a:fillRect/>
          </a:stretch>
        </p:blipFill>
        <p:spPr>
          <a:xfrm>
            <a:off x="304800" y="6344920"/>
            <a:ext cx="1625600" cy="325120"/>
          </a:xfrm>
          <a:prstGeom prst="rect">
            <a:avLst/>
          </a:prstGeom>
        </p:spPr>
      </p:pic>
    </p:spTree>
    <p:extLst>
      <p:ext uri="{BB962C8B-B14F-4D97-AF65-F5344CB8AC3E}">
        <p14:creationId xmlns:p14="http://schemas.microsoft.com/office/powerpoint/2010/main" val="1242936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lang="en-US" sz="3200" b="1" kern="1200" dirty="0" smtClean="0">
          <a:solidFill>
            <a:srgbClr val="1C2674"/>
          </a:solidFill>
          <a:latin typeface="Eurostile"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rgbClr val="1C2674"/>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rgbClr val="1C2674"/>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rgbClr val="1C2674"/>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rgbClr val="1C2674"/>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400" kern="1200">
          <a:solidFill>
            <a:srgbClr val="1C2674"/>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3600" dirty="0"/>
              <a:t>Preemption &amp; State Student Loan Servicing Regulation</a:t>
            </a:r>
          </a:p>
        </p:txBody>
      </p:sp>
      <p:sp>
        <p:nvSpPr>
          <p:cNvPr id="5" name="Subtitle 4"/>
          <p:cNvSpPr>
            <a:spLocks noGrp="1"/>
          </p:cNvSpPr>
          <p:nvPr>
            <p:ph type="subTitle" idx="1"/>
          </p:nvPr>
        </p:nvSpPr>
        <p:spPr/>
        <p:txBody>
          <a:bodyPr/>
          <a:lstStyle/>
          <a:p>
            <a:endParaRPr lang="en-US" dirty="0"/>
          </a:p>
          <a:p>
            <a:r>
              <a:rPr lang="en-US" dirty="0"/>
              <a:t>Chuck Cross, CSBS</a:t>
            </a:r>
          </a:p>
          <a:p>
            <a:endParaRPr lang="en-US" dirty="0"/>
          </a:p>
          <a:p>
            <a:r>
              <a:rPr lang="en-US" dirty="0"/>
              <a:t>September 2019</a:t>
            </a:r>
          </a:p>
        </p:txBody>
      </p:sp>
      <p:sp>
        <p:nvSpPr>
          <p:cNvPr id="8" name="Footer Placeholder 5"/>
          <p:cNvSpPr txBox="1">
            <a:spLocks/>
          </p:cNvSpPr>
          <p:nvPr/>
        </p:nvSpPr>
        <p:spPr>
          <a:xfrm>
            <a:off x="3713036" y="6583363"/>
            <a:ext cx="4765928" cy="304800"/>
          </a:xfrm>
          <a:prstGeom prst="rect">
            <a:avLst/>
          </a:prstGeom>
          <a:ln/>
        </p:spPr>
        <p:txBody>
          <a:bodyPr lIns="91407" tIns="45703" rIns="91407" bIns="45703"/>
          <a:lstStyle>
            <a:defPPr>
              <a:defRPr lang="en-US"/>
            </a:defPPr>
            <a:lvl1pPr marL="0" algn="ctr" defTabSz="914070" rtl="0" eaLnBrk="1" latinLnBrk="0" hangingPunct="1">
              <a:defRPr sz="1200" b="0" kern="1200">
                <a:solidFill>
                  <a:srgbClr val="FF0000"/>
                </a:solidFill>
                <a:latin typeface="Calibri" pitchFamily="34" charset="0"/>
                <a:ea typeface="+mn-ea"/>
                <a:cs typeface="Calibri" pitchFamily="34" charset="0"/>
              </a:defRPr>
            </a:lvl1pPr>
            <a:lvl2pPr marL="457034" algn="l" defTabSz="914070" rtl="0" eaLnBrk="1" latinLnBrk="0" hangingPunct="1">
              <a:defRPr sz="1800" kern="1200">
                <a:solidFill>
                  <a:schemeClr val="tx1"/>
                </a:solidFill>
                <a:latin typeface="+mn-lt"/>
                <a:ea typeface="+mn-ea"/>
                <a:cs typeface="+mn-cs"/>
              </a:defRPr>
            </a:lvl2pPr>
            <a:lvl3pPr marL="914070" algn="l" defTabSz="914070" rtl="0" eaLnBrk="1" latinLnBrk="0" hangingPunct="1">
              <a:defRPr sz="1800" kern="1200">
                <a:solidFill>
                  <a:schemeClr val="tx1"/>
                </a:solidFill>
                <a:latin typeface="+mn-lt"/>
                <a:ea typeface="+mn-ea"/>
                <a:cs typeface="+mn-cs"/>
              </a:defRPr>
            </a:lvl3pPr>
            <a:lvl4pPr marL="1371104" algn="l" defTabSz="914070" rtl="0" eaLnBrk="1" latinLnBrk="0" hangingPunct="1">
              <a:defRPr sz="1800" kern="1200">
                <a:solidFill>
                  <a:schemeClr val="tx1"/>
                </a:solidFill>
                <a:latin typeface="+mn-lt"/>
                <a:ea typeface="+mn-ea"/>
                <a:cs typeface="+mn-cs"/>
              </a:defRPr>
            </a:lvl4pPr>
            <a:lvl5pPr marL="1828138" algn="l" defTabSz="914070" rtl="0" eaLnBrk="1" latinLnBrk="0" hangingPunct="1">
              <a:defRPr sz="1800" kern="1200">
                <a:solidFill>
                  <a:schemeClr val="tx1"/>
                </a:solidFill>
                <a:latin typeface="+mn-lt"/>
                <a:ea typeface="+mn-ea"/>
                <a:cs typeface="+mn-cs"/>
              </a:defRPr>
            </a:lvl5pPr>
            <a:lvl6pPr marL="2285172" algn="l" defTabSz="914070" rtl="0" eaLnBrk="1" latinLnBrk="0" hangingPunct="1">
              <a:defRPr sz="1800" kern="1200">
                <a:solidFill>
                  <a:schemeClr val="tx1"/>
                </a:solidFill>
                <a:latin typeface="+mn-lt"/>
                <a:ea typeface="+mn-ea"/>
                <a:cs typeface="+mn-cs"/>
              </a:defRPr>
            </a:lvl6pPr>
            <a:lvl7pPr marL="2742207" algn="l" defTabSz="914070" rtl="0" eaLnBrk="1" latinLnBrk="0" hangingPunct="1">
              <a:defRPr sz="1800" kern="1200">
                <a:solidFill>
                  <a:schemeClr val="tx1"/>
                </a:solidFill>
                <a:latin typeface="+mn-lt"/>
                <a:ea typeface="+mn-ea"/>
                <a:cs typeface="+mn-cs"/>
              </a:defRPr>
            </a:lvl7pPr>
            <a:lvl8pPr marL="3199242" algn="l" defTabSz="914070" rtl="0" eaLnBrk="1" latinLnBrk="0" hangingPunct="1">
              <a:defRPr sz="1800" kern="1200">
                <a:solidFill>
                  <a:schemeClr val="tx1"/>
                </a:solidFill>
                <a:latin typeface="+mn-lt"/>
                <a:ea typeface="+mn-ea"/>
                <a:cs typeface="+mn-cs"/>
              </a:defRPr>
            </a:lvl8pPr>
            <a:lvl9pPr marL="3656277" algn="l" defTabSz="914070" rtl="0" eaLnBrk="1" latinLnBrk="0" hangingPunct="1">
              <a:defRPr sz="1800" kern="1200">
                <a:solidFill>
                  <a:schemeClr val="tx1"/>
                </a:solidFill>
                <a:latin typeface="+mn-lt"/>
                <a:ea typeface="+mn-ea"/>
                <a:cs typeface="+mn-cs"/>
              </a:defRPr>
            </a:lvl9pPr>
          </a:lstStyle>
          <a:p>
            <a:pPr marL="0" marR="0" lvl="0" indent="0" algn="ctr" defTabSz="9140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alibri"/>
                <a:ea typeface="+mn-ea"/>
                <a:cs typeface="Calibri" pitchFamily="34" charset="0"/>
              </a:rPr>
              <a:t>For Discussion Purposes Only</a:t>
            </a:r>
          </a:p>
        </p:txBody>
      </p:sp>
    </p:spTree>
    <p:extLst>
      <p:ext uri="{BB962C8B-B14F-4D97-AF65-F5344CB8AC3E}">
        <p14:creationId xmlns:p14="http://schemas.microsoft.com/office/powerpoint/2010/main" val="3047487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Post-</a:t>
            </a:r>
            <a:r>
              <a:rPr lang="en-US" sz="2800" i="1" dirty="0"/>
              <a:t>SLSA v. DC </a:t>
            </a:r>
            <a:r>
              <a:rPr lang="en-US" sz="2800" dirty="0"/>
              <a:t>Developments</a:t>
            </a:r>
          </a:p>
        </p:txBody>
      </p:sp>
      <p:sp>
        <p:nvSpPr>
          <p:cNvPr id="7" name="Content Placeholder 6"/>
          <p:cNvSpPr>
            <a:spLocks noGrp="1"/>
          </p:cNvSpPr>
          <p:nvPr>
            <p:ph idx="1"/>
          </p:nvPr>
        </p:nvSpPr>
        <p:spPr/>
        <p:txBody>
          <a:bodyPr>
            <a:normAutofit lnSpcReduction="10000"/>
          </a:bodyPr>
          <a:lstStyle/>
          <a:p>
            <a:r>
              <a:rPr lang="en-US" dirty="0"/>
              <a:t>DC DISB and SLSA appealed the DC Court’s decision in December 2018, but both parties moved to voluntarily dismiss the case in February 2019.</a:t>
            </a:r>
          </a:p>
          <a:p>
            <a:endParaRPr lang="en-US" dirty="0"/>
          </a:p>
          <a:p>
            <a:r>
              <a:rPr lang="en-US" dirty="0"/>
              <a:t>Similar litigation is pending in Connecticut, but no decision has issued.</a:t>
            </a:r>
          </a:p>
          <a:p>
            <a:pPr lvl="1"/>
            <a:r>
              <a:rPr lang="en-US" dirty="0"/>
              <a:t>The CT litigation raises some issues not extensively litigated in DC (i.e. access to student borrower records under the Federal Privacy Act).</a:t>
            </a:r>
          </a:p>
          <a:p>
            <a:endParaRPr lang="en-US" dirty="0"/>
          </a:p>
          <a:p>
            <a:r>
              <a:rPr lang="en-US" dirty="0"/>
              <a:t>Some states are altering their regulatory approach in light of the holding in </a:t>
            </a:r>
            <a:r>
              <a:rPr lang="en-US" i="1" dirty="0"/>
              <a:t>SLSA v. DC</a:t>
            </a:r>
            <a:r>
              <a:rPr lang="en-US" dirty="0"/>
              <a:t>.</a:t>
            </a:r>
          </a:p>
          <a:p>
            <a:pPr lvl="1"/>
            <a:r>
              <a:rPr lang="en-US" dirty="0"/>
              <a:t>In April 2019, DC DISB issued a bulletin stating that licensees are only required to provide information on the licensee’s non-federally owned loans.</a:t>
            </a:r>
          </a:p>
          <a:p>
            <a:pPr lvl="1"/>
            <a:r>
              <a:rPr lang="en-US" dirty="0"/>
              <a:t>Colorado law would establish an “automatic licensing” structure for federally-held loans.</a:t>
            </a:r>
          </a:p>
        </p:txBody>
      </p:sp>
      <p:sp>
        <p:nvSpPr>
          <p:cNvPr id="5" name="Slide Number Placeholder 3"/>
          <p:cNvSpPr>
            <a:spLocks noGrp="1"/>
          </p:cNvSpPr>
          <p:nvPr>
            <p:ph type="sldNum" sz="quarter" idx="12"/>
          </p:nvPr>
        </p:nvSpPr>
        <p:spPr bwMode="auto">
          <a:prstGeom prst="rect">
            <a:avLst/>
          </a:prstGeom>
          <a:noFill/>
          <a:ln>
            <a:miter lim="800000"/>
            <a:headEnd/>
            <a:tailEnd/>
          </a:ln>
        </p:spPr>
        <p:txBody>
          <a:bodyPr vert="horz" wrap="square" lIns="91407" tIns="45703" rIns="91407" bIns="45703" numCol="1" rtlCol="0"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EC9DA79-208F-472E-9D6A-AE2DB8D3EB1F}"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5"/>
          <p:cNvSpPr txBox="1">
            <a:spLocks/>
          </p:cNvSpPr>
          <p:nvPr/>
        </p:nvSpPr>
        <p:spPr>
          <a:xfrm>
            <a:off x="3713036" y="6583363"/>
            <a:ext cx="4765928" cy="304800"/>
          </a:xfrm>
          <a:prstGeom prst="rect">
            <a:avLst/>
          </a:prstGeom>
          <a:ln/>
        </p:spPr>
        <p:txBody>
          <a:bodyPr lIns="91407" tIns="45703" rIns="91407" bIns="45703"/>
          <a:lstStyle>
            <a:defPPr>
              <a:defRPr lang="en-US"/>
            </a:defPPr>
            <a:lvl1pPr marL="0" algn="ctr" defTabSz="914070" rtl="0" eaLnBrk="1" latinLnBrk="0" hangingPunct="1">
              <a:defRPr sz="1200" b="0" kern="1200">
                <a:solidFill>
                  <a:srgbClr val="FF0000"/>
                </a:solidFill>
                <a:latin typeface="Calibri" pitchFamily="34" charset="0"/>
                <a:ea typeface="+mn-ea"/>
                <a:cs typeface="Calibri" pitchFamily="34" charset="0"/>
              </a:defRPr>
            </a:lvl1pPr>
            <a:lvl2pPr marL="457034" algn="l" defTabSz="914070" rtl="0" eaLnBrk="1" latinLnBrk="0" hangingPunct="1">
              <a:defRPr sz="1800" kern="1200">
                <a:solidFill>
                  <a:schemeClr val="tx1"/>
                </a:solidFill>
                <a:latin typeface="+mn-lt"/>
                <a:ea typeface="+mn-ea"/>
                <a:cs typeface="+mn-cs"/>
              </a:defRPr>
            </a:lvl2pPr>
            <a:lvl3pPr marL="914070" algn="l" defTabSz="914070" rtl="0" eaLnBrk="1" latinLnBrk="0" hangingPunct="1">
              <a:defRPr sz="1800" kern="1200">
                <a:solidFill>
                  <a:schemeClr val="tx1"/>
                </a:solidFill>
                <a:latin typeface="+mn-lt"/>
                <a:ea typeface="+mn-ea"/>
                <a:cs typeface="+mn-cs"/>
              </a:defRPr>
            </a:lvl3pPr>
            <a:lvl4pPr marL="1371104" algn="l" defTabSz="914070" rtl="0" eaLnBrk="1" latinLnBrk="0" hangingPunct="1">
              <a:defRPr sz="1800" kern="1200">
                <a:solidFill>
                  <a:schemeClr val="tx1"/>
                </a:solidFill>
                <a:latin typeface="+mn-lt"/>
                <a:ea typeface="+mn-ea"/>
                <a:cs typeface="+mn-cs"/>
              </a:defRPr>
            </a:lvl4pPr>
            <a:lvl5pPr marL="1828138" algn="l" defTabSz="914070" rtl="0" eaLnBrk="1" latinLnBrk="0" hangingPunct="1">
              <a:defRPr sz="1800" kern="1200">
                <a:solidFill>
                  <a:schemeClr val="tx1"/>
                </a:solidFill>
                <a:latin typeface="+mn-lt"/>
                <a:ea typeface="+mn-ea"/>
                <a:cs typeface="+mn-cs"/>
              </a:defRPr>
            </a:lvl5pPr>
            <a:lvl6pPr marL="2285172" algn="l" defTabSz="914070" rtl="0" eaLnBrk="1" latinLnBrk="0" hangingPunct="1">
              <a:defRPr sz="1800" kern="1200">
                <a:solidFill>
                  <a:schemeClr val="tx1"/>
                </a:solidFill>
                <a:latin typeface="+mn-lt"/>
                <a:ea typeface="+mn-ea"/>
                <a:cs typeface="+mn-cs"/>
              </a:defRPr>
            </a:lvl6pPr>
            <a:lvl7pPr marL="2742207" algn="l" defTabSz="914070" rtl="0" eaLnBrk="1" latinLnBrk="0" hangingPunct="1">
              <a:defRPr sz="1800" kern="1200">
                <a:solidFill>
                  <a:schemeClr val="tx1"/>
                </a:solidFill>
                <a:latin typeface="+mn-lt"/>
                <a:ea typeface="+mn-ea"/>
                <a:cs typeface="+mn-cs"/>
              </a:defRPr>
            </a:lvl7pPr>
            <a:lvl8pPr marL="3199242" algn="l" defTabSz="914070" rtl="0" eaLnBrk="1" latinLnBrk="0" hangingPunct="1">
              <a:defRPr sz="1800" kern="1200">
                <a:solidFill>
                  <a:schemeClr val="tx1"/>
                </a:solidFill>
                <a:latin typeface="+mn-lt"/>
                <a:ea typeface="+mn-ea"/>
                <a:cs typeface="+mn-cs"/>
              </a:defRPr>
            </a:lvl8pPr>
            <a:lvl9pPr marL="3656277" algn="l" defTabSz="914070" rtl="0" eaLnBrk="1" latinLnBrk="0" hangingPunct="1">
              <a:defRPr sz="1800" kern="1200">
                <a:solidFill>
                  <a:schemeClr val="tx1"/>
                </a:solidFill>
                <a:latin typeface="+mn-lt"/>
                <a:ea typeface="+mn-ea"/>
                <a:cs typeface="+mn-cs"/>
              </a:defRPr>
            </a:lvl9pPr>
          </a:lstStyle>
          <a:p>
            <a:pPr marL="0" marR="0" lvl="0" indent="0" algn="ctr" defTabSz="9140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alibri"/>
                <a:ea typeface="+mn-ea"/>
                <a:cs typeface="Calibri" pitchFamily="34" charset="0"/>
              </a:rPr>
              <a:t>For Discussion Purposes Only</a:t>
            </a:r>
          </a:p>
        </p:txBody>
      </p:sp>
    </p:spTree>
    <p:extLst>
      <p:ext uri="{BB962C8B-B14F-4D97-AF65-F5344CB8AC3E}">
        <p14:creationId xmlns:p14="http://schemas.microsoft.com/office/powerpoint/2010/main" val="1114440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Student Loan Programs</a:t>
            </a:r>
          </a:p>
        </p:txBody>
      </p:sp>
      <p:sp>
        <p:nvSpPr>
          <p:cNvPr id="7" name="Content Placeholder 6"/>
          <p:cNvSpPr>
            <a:spLocks noGrp="1"/>
          </p:cNvSpPr>
          <p:nvPr>
            <p:ph sz="half" idx="1"/>
          </p:nvPr>
        </p:nvSpPr>
        <p:spPr/>
        <p:txBody>
          <a:bodyPr>
            <a:normAutofit fontScale="92500" lnSpcReduction="20000"/>
          </a:bodyPr>
          <a:lstStyle/>
          <a:p>
            <a:r>
              <a:rPr lang="en-US" dirty="0"/>
              <a:t>Through the Higher Education Act (HEA), Congress has created federal programs to help students finance post-secondary education, including:</a:t>
            </a:r>
          </a:p>
          <a:p>
            <a:pPr lvl="1"/>
            <a:r>
              <a:rPr lang="en-US" b="1" dirty="0"/>
              <a:t>Federal Direct Loan Program </a:t>
            </a:r>
            <a:r>
              <a:rPr lang="en-US" dirty="0"/>
              <a:t>(</a:t>
            </a:r>
            <a:r>
              <a:rPr lang="en-US" b="1" dirty="0"/>
              <a:t>FDLP</a:t>
            </a:r>
            <a:r>
              <a:rPr lang="en-US" dirty="0"/>
              <a:t>)</a:t>
            </a:r>
          </a:p>
          <a:p>
            <a:pPr lvl="1"/>
            <a:r>
              <a:rPr lang="en-US" b="1" dirty="0"/>
              <a:t>Federal Family Education Loan Program</a:t>
            </a:r>
            <a:r>
              <a:rPr lang="en-US" dirty="0"/>
              <a:t> (</a:t>
            </a:r>
            <a:r>
              <a:rPr lang="en-US" b="1" dirty="0"/>
              <a:t>FFELP</a:t>
            </a:r>
            <a:r>
              <a:rPr lang="en-US" dirty="0"/>
              <a:t>).</a:t>
            </a:r>
          </a:p>
          <a:p>
            <a:pPr marL="0" indent="0">
              <a:buNone/>
            </a:pPr>
            <a:endParaRPr lang="en-US" dirty="0"/>
          </a:p>
          <a:p>
            <a:r>
              <a:rPr lang="en-US" dirty="0"/>
              <a:t>These programs are administered by the Department of Education (ED).</a:t>
            </a:r>
          </a:p>
        </p:txBody>
      </p:sp>
      <p:graphicFrame>
        <p:nvGraphicFramePr>
          <p:cNvPr id="6" name="Content Placeholder 5">
            <a:extLst>
              <a:ext uri="{FF2B5EF4-FFF2-40B4-BE49-F238E27FC236}">
                <a16:creationId xmlns:a16="http://schemas.microsoft.com/office/drawing/2014/main" id="{0F98DDD1-D772-42A1-9187-E5B0AD0ED418}"/>
              </a:ext>
            </a:extLst>
          </p:cNvPr>
          <p:cNvGraphicFramePr>
            <a:graphicFrameLocks noGrp="1"/>
          </p:cNvGraphicFramePr>
          <p:nvPr>
            <p:ph sz="half" idx="2"/>
            <p:extLst>
              <p:ext uri="{D42A27DB-BD31-4B8C-83A1-F6EECF244321}">
                <p14:modId xmlns:p14="http://schemas.microsoft.com/office/powerpoint/2010/main" val="1318451265"/>
              </p:ext>
            </p:extLst>
          </p:nvPr>
        </p:nvGraphicFramePr>
        <p:xfrm>
          <a:off x="6197600" y="1600200"/>
          <a:ext cx="5384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3"/>
          <p:cNvSpPr>
            <a:spLocks noGrp="1"/>
          </p:cNvSpPr>
          <p:nvPr>
            <p:ph type="sldNum" sz="quarter" idx="12"/>
          </p:nvPr>
        </p:nvSpPr>
        <p:spPr bwMode="auto">
          <a:prstGeom prst="rect">
            <a:avLst/>
          </a:prstGeom>
          <a:noFill/>
          <a:ln>
            <a:miter lim="800000"/>
            <a:headEnd/>
            <a:tailEnd/>
          </a:ln>
        </p:spPr>
        <p:txBody>
          <a:bodyPr vert="horz" wrap="square" lIns="91407" tIns="45703" rIns="91407" bIns="45703" numCol="1" rtlCol="0"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EC9DA79-208F-472E-9D6A-AE2DB8D3EB1F}"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5"/>
          <p:cNvSpPr txBox="1">
            <a:spLocks/>
          </p:cNvSpPr>
          <p:nvPr/>
        </p:nvSpPr>
        <p:spPr>
          <a:xfrm>
            <a:off x="3713036" y="6606513"/>
            <a:ext cx="4765928" cy="304800"/>
          </a:xfrm>
          <a:prstGeom prst="rect">
            <a:avLst/>
          </a:prstGeom>
          <a:ln/>
        </p:spPr>
        <p:txBody>
          <a:bodyPr lIns="91407" tIns="45703" rIns="91407" bIns="45703"/>
          <a:lstStyle>
            <a:defPPr>
              <a:defRPr lang="en-US"/>
            </a:defPPr>
            <a:lvl1pPr marL="0" algn="ctr" defTabSz="914070" rtl="0" eaLnBrk="1" latinLnBrk="0" hangingPunct="1">
              <a:defRPr sz="1200" b="0" kern="1200">
                <a:solidFill>
                  <a:srgbClr val="FF0000"/>
                </a:solidFill>
                <a:latin typeface="Calibri" pitchFamily="34" charset="0"/>
                <a:ea typeface="+mn-ea"/>
                <a:cs typeface="Calibri" pitchFamily="34" charset="0"/>
              </a:defRPr>
            </a:lvl1pPr>
            <a:lvl2pPr marL="457034" algn="l" defTabSz="914070" rtl="0" eaLnBrk="1" latinLnBrk="0" hangingPunct="1">
              <a:defRPr sz="1800" kern="1200">
                <a:solidFill>
                  <a:schemeClr val="tx1"/>
                </a:solidFill>
                <a:latin typeface="+mn-lt"/>
                <a:ea typeface="+mn-ea"/>
                <a:cs typeface="+mn-cs"/>
              </a:defRPr>
            </a:lvl2pPr>
            <a:lvl3pPr marL="914070" algn="l" defTabSz="914070" rtl="0" eaLnBrk="1" latinLnBrk="0" hangingPunct="1">
              <a:defRPr sz="1800" kern="1200">
                <a:solidFill>
                  <a:schemeClr val="tx1"/>
                </a:solidFill>
                <a:latin typeface="+mn-lt"/>
                <a:ea typeface="+mn-ea"/>
                <a:cs typeface="+mn-cs"/>
              </a:defRPr>
            </a:lvl3pPr>
            <a:lvl4pPr marL="1371104" algn="l" defTabSz="914070" rtl="0" eaLnBrk="1" latinLnBrk="0" hangingPunct="1">
              <a:defRPr sz="1800" kern="1200">
                <a:solidFill>
                  <a:schemeClr val="tx1"/>
                </a:solidFill>
                <a:latin typeface="+mn-lt"/>
                <a:ea typeface="+mn-ea"/>
                <a:cs typeface="+mn-cs"/>
              </a:defRPr>
            </a:lvl4pPr>
            <a:lvl5pPr marL="1828138" algn="l" defTabSz="914070" rtl="0" eaLnBrk="1" latinLnBrk="0" hangingPunct="1">
              <a:defRPr sz="1800" kern="1200">
                <a:solidFill>
                  <a:schemeClr val="tx1"/>
                </a:solidFill>
                <a:latin typeface="+mn-lt"/>
                <a:ea typeface="+mn-ea"/>
                <a:cs typeface="+mn-cs"/>
              </a:defRPr>
            </a:lvl5pPr>
            <a:lvl6pPr marL="2285172" algn="l" defTabSz="914070" rtl="0" eaLnBrk="1" latinLnBrk="0" hangingPunct="1">
              <a:defRPr sz="1800" kern="1200">
                <a:solidFill>
                  <a:schemeClr val="tx1"/>
                </a:solidFill>
                <a:latin typeface="+mn-lt"/>
                <a:ea typeface="+mn-ea"/>
                <a:cs typeface="+mn-cs"/>
              </a:defRPr>
            </a:lvl6pPr>
            <a:lvl7pPr marL="2742207" algn="l" defTabSz="914070" rtl="0" eaLnBrk="1" latinLnBrk="0" hangingPunct="1">
              <a:defRPr sz="1800" kern="1200">
                <a:solidFill>
                  <a:schemeClr val="tx1"/>
                </a:solidFill>
                <a:latin typeface="+mn-lt"/>
                <a:ea typeface="+mn-ea"/>
                <a:cs typeface="+mn-cs"/>
              </a:defRPr>
            </a:lvl7pPr>
            <a:lvl8pPr marL="3199242" algn="l" defTabSz="914070" rtl="0" eaLnBrk="1" latinLnBrk="0" hangingPunct="1">
              <a:defRPr sz="1800" kern="1200">
                <a:solidFill>
                  <a:schemeClr val="tx1"/>
                </a:solidFill>
                <a:latin typeface="+mn-lt"/>
                <a:ea typeface="+mn-ea"/>
                <a:cs typeface="+mn-cs"/>
              </a:defRPr>
            </a:lvl8pPr>
            <a:lvl9pPr marL="3656277" algn="l" defTabSz="914070" rtl="0" eaLnBrk="1" latinLnBrk="0" hangingPunct="1">
              <a:defRPr sz="1800" kern="1200">
                <a:solidFill>
                  <a:schemeClr val="tx1"/>
                </a:solidFill>
                <a:latin typeface="+mn-lt"/>
                <a:ea typeface="+mn-ea"/>
                <a:cs typeface="+mn-cs"/>
              </a:defRPr>
            </a:lvl9pPr>
          </a:lstStyle>
          <a:p>
            <a:pPr marL="0" marR="0" lvl="0" indent="0" algn="ctr" defTabSz="9140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alibri"/>
                <a:ea typeface="+mn-ea"/>
                <a:cs typeface="Calibri" pitchFamily="34" charset="0"/>
              </a:rPr>
              <a:t>For Discussion Purposes Only</a:t>
            </a:r>
          </a:p>
        </p:txBody>
      </p:sp>
    </p:spTree>
    <p:extLst>
      <p:ext uri="{BB962C8B-B14F-4D97-AF65-F5344CB8AC3E}">
        <p14:creationId xmlns:p14="http://schemas.microsoft.com/office/powerpoint/2010/main" val="1616715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Loan Market</a:t>
            </a:r>
          </a:p>
        </p:txBody>
      </p:sp>
      <p:sp>
        <p:nvSpPr>
          <p:cNvPr id="7" name="Content Placeholder 6"/>
          <p:cNvSpPr>
            <a:spLocks noGrp="1"/>
          </p:cNvSpPr>
          <p:nvPr>
            <p:ph sz="half" idx="1"/>
          </p:nvPr>
        </p:nvSpPr>
        <p:spPr/>
        <p:txBody>
          <a:bodyPr>
            <a:normAutofit fontScale="70000" lnSpcReduction="20000"/>
          </a:bodyPr>
          <a:lstStyle/>
          <a:p>
            <a:r>
              <a:rPr lang="en-US" dirty="0"/>
              <a:t>At the end of 2018, total outstanding student loan balances reached an all-time high of $1.6 trillion, owed by approximately 45 million consumers.</a:t>
            </a:r>
          </a:p>
          <a:p>
            <a:endParaRPr lang="en-US" dirty="0"/>
          </a:p>
          <a:p>
            <a:r>
              <a:rPr lang="en-US" dirty="0"/>
              <a:t>FDLP loans and Government-Owned FFELP loans total more than $1.2 trillion.</a:t>
            </a:r>
          </a:p>
          <a:p>
            <a:endParaRPr lang="en-US" dirty="0"/>
          </a:p>
          <a:p>
            <a:r>
              <a:rPr lang="en-US" dirty="0"/>
              <a:t>Commercial FFELP loans are in wind down, now totals less than $200 billion.</a:t>
            </a:r>
          </a:p>
          <a:p>
            <a:endParaRPr lang="en-US" dirty="0"/>
          </a:p>
          <a:p>
            <a:r>
              <a:rPr lang="en-US" dirty="0"/>
              <a:t>Private student loans (originated by banks, credit unions, state-sponsored lenders, and other private entities) total approximately $120 billion. </a:t>
            </a:r>
          </a:p>
        </p:txBody>
      </p:sp>
      <p:sp>
        <p:nvSpPr>
          <p:cNvPr id="5" name="Slide Number Placeholder 3"/>
          <p:cNvSpPr>
            <a:spLocks noGrp="1"/>
          </p:cNvSpPr>
          <p:nvPr>
            <p:ph type="sldNum" sz="quarter" idx="12"/>
          </p:nvPr>
        </p:nvSpPr>
        <p:spPr bwMode="auto">
          <a:prstGeom prst="rect">
            <a:avLst/>
          </a:prstGeom>
          <a:noFill/>
          <a:ln>
            <a:miter lim="800000"/>
            <a:headEnd/>
            <a:tailEnd/>
          </a:ln>
        </p:spPr>
        <p:txBody>
          <a:bodyPr vert="horz" wrap="square" lIns="91407" tIns="45703" rIns="91407" bIns="45703" numCol="1" rtlCol="0"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EC9DA79-208F-472E-9D6A-AE2DB8D3EB1F}"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5"/>
          <p:cNvSpPr txBox="1">
            <a:spLocks/>
          </p:cNvSpPr>
          <p:nvPr/>
        </p:nvSpPr>
        <p:spPr>
          <a:xfrm>
            <a:off x="3713036" y="6583363"/>
            <a:ext cx="4765928" cy="304800"/>
          </a:xfrm>
          <a:prstGeom prst="rect">
            <a:avLst/>
          </a:prstGeom>
          <a:ln/>
        </p:spPr>
        <p:txBody>
          <a:bodyPr lIns="91407" tIns="45703" rIns="91407" bIns="45703"/>
          <a:lstStyle>
            <a:defPPr>
              <a:defRPr lang="en-US"/>
            </a:defPPr>
            <a:lvl1pPr marL="0" algn="ctr" defTabSz="914070" rtl="0" eaLnBrk="1" latinLnBrk="0" hangingPunct="1">
              <a:defRPr sz="1200" b="0" kern="1200">
                <a:solidFill>
                  <a:srgbClr val="FF0000"/>
                </a:solidFill>
                <a:latin typeface="Calibri" pitchFamily="34" charset="0"/>
                <a:ea typeface="+mn-ea"/>
                <a:cs typeface="Calibri" pitchFamily="34" charset="0"/>
              </a:defRPr>
            </a:lvl1pPr>
            <a:lvl2pPr marL="457034" algn="l" defTabSz="914070" rtl="0" eaLnBrk="1" latinLnBrk="0" hangingPunct="1">
              <a:defRPr sz="1800" kern="1200">
                <a:solidFill>
                  <a:schemeClr val="tx1"/>
                </a:solidFill>
                <a:latin typeface="+mn-lt"/>
                <a:ea typeface="+mn-ea"/>
                <a:cs typeface="+mn-cs"/>
              </a:defRPr>
            </a:lvl2pPr>
            <a:lvl3pPr marL="914070" algn="l" defTabSz="914070" rtl="0" eaLnBrk="1" latinLnBrk="0" hangingPunct="1">
              <a:defRPr sz="1800" kern="1200">
                <a:solidFill>
                  <a:schemeClr val="tx1"/>
                </a:solidFill>
                <a:latin typeface="+mn-lt"/>
                <a:ea typeface="+mn-ea"/>
                <a:cs typeface="+mn-cs"/>
              </a:defRPr>
            </a:lvl3pPr>
            <a:lvl4pPr marL="1371104" algn="l" defTabSz="914070" rtl="0" eaLnBrk="1" latinLnBrk="0" hangingPunct="1">
              <a:defRPr sz="1800" kern="1200">
                <a:solidFill>
                  <a:schemeClr val="tx1"/>
                </a:solidFill>
                <a:latin typeface="+mn-lt"/>
                <a:ea typeface="+mn-ea"/>
                <a:cs typeface="+mn-cs"/>
              </a:defRPr>
            </a:lvl4pPr>
            <a:lvl5pPr marL="1828138" algn="l" defTabSz="914070" rtl="0" eaLnBrk="1" latinLnBrk="0" hangingPunct="1">
              <a:defRPr sz="1800" kern="1200">
                <a:solidFill>
                  <a:schemeClr val="tx1"/>
                </a:solidFill>
                <a:latin typeface="+mn-lt"/>
                <a:ea typeface="+mn-ea"/>
                <a:cs typeface="+mn-cs"/>
              </a:defRPr>
            </a:lvl5pPr>
            <a:lvl6pPr marL="2285172" algn="l" defTabSz="914070" rtl="0" eaLnBrk="1" latinLnBrk="0" hangingPunct="1">
              <a:defRPr sz="1800" kern="1200">
                <a:solidFill>
                  <a:schemeClr val="tx1"/>
                </a:solidFill>
                <a:latin typeface="+mn-lt"/>
                <a:ea typeface="+mn-ea"/>
                <a:cs typeface="+mn-cs"/>
              </a:defRPr>
            </a:lvl6pPr>
            <a:lvl7pPr marL="2742207" algn="l" defTabSz="914070" rtl="0" eaLnBrk="1" latinLnBrk="0" hangingPunct="1">
              <a:defRPr sz="1800" kern="1200">
                <a:solidFill>
                  <a:schemeClr val="tx1"/>
                </a:solidFill>
                <a:latin typeface="+mn-lt"/>
                <a:ea typeface="+mn-ea"/>
                <a:cs typeface="+mn-cs"/>
              </a:defRPr>
            </a:lvl7pPr>
            <a:lvl8pPr marL="3199242" algn="l" defTabSz="914070" rtl="0" eaLnBrk="1" latinLnBrk="0" hangingPunct="1">
              <a:defRPr sz="1800" kern="1200">
                <a:solidFill>
                  <a:schemeClr val="tx1"/>
                </a:solidFill>
                <a:latin typeface="+mn-lt"/>
                <a:ea typeface="+mn-ea"/>
                <a:cs typeface="+mn-cs"/>
              </a:defRPr>
            </a:lvl8pPr>
            <a:lvl9pPr marL="3656277" algn="l" defTabSz="914070" rtl="0" eaLnBrk="1" latinLnBrk="0" hangingPunct="1">
              <a:defRPr sz="1800" kern="1200">
                <a:solidFill>
                  <a:schemeClr val="tx1"/>
                </a:solidFill>
                <a:latin typeface="+mn-lt"/>
                <a:ea typeface="+mn-ea"/>
                <a:cs typeface="+mn-cs"/>
              </a:defRPr>
            </a:lvl9pPr>
          </a:lstStyle>
          <a:p>
            <a:pPr marL="0" marR="0" lvl="0" indent="0" algn="ctr" defTabSz="9140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alibri"/>
                <a:ea typeface="+mn-ea"/>
                <a:cs typeface="Calibri" pitchFamily="34" charset="0"/>
              </a:rPr>
              <a:t>For Discussion Purposes Only</a:t>
            </a:r>
          </a:p>
        </p:txBody>
      </p:sp>
      <p:graphicFrame>
        <p:nvGraphicFramePr>
          <p:cNvPr id="10" name="Content Placeholder 9">
            <a:extLst>
              <a:ext uri="{FF2B5EF4-FFF2-40B4-BE49-F238E27FC236}">
                <a16:creationId xmlns:a16="http://schemas.microsoft.com/office/drawing/2014/main" id="{A5504C83-7BC8-4B67-89D5-88FD8DEAA5F6}"/>
              </a:ext>
            </a:extLst>
          </p:cNvPr>
          <p:cNvGraphicFramePr>
            <a:graphicFrameLocks noGrp="1"/>
          </p:cNvGraphicFramePr>
          <p:nvPr>
            <p:ph sz="half" idx="2"/>
            <p:extLst>
              <p:ext uri="{D42A27DB-BD31-4B8C-83A1-F6EECF244321}">
                <p14:modId xmlns:p14="http://schemas.microsoft.com/office/powerpoint/2010/main" val="83941494"/>
              </p:ext>
            </p:extLst>
          </p:nvPr>
        </p:nvGraphicFramePr>
        <p:xfrm>
          <a:off x="6197600" y="1600200"/>
          <a:ext cx="53848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260DDF7D-FB6E-4565-AF1A-0EC0FC470AE4}"/>
              </a:ext>
            </a:extLst>
          </p:cNvPr>
          <p:cNvSpPr txBox="1"/>
          <p:nvPr/>
        </p:nvSpPr>
        <p:spPr>
          <a:xfrm>
            <a:off x="7248525" y="5819775"/>
            <a:ext cx="3752850" cy="276999"/>
          </a:xfrm>
          <a:prstGeom prst="rect">
            <a:avLst/>
          </a:prstGeom>
          <a:noFill/>
        </p:spPr>
        <p:txBody>
          <a:bodyPr wrap="square" rtlCol="0">
            <a:spAutoFit/>
          </a:bodyPr>
          <a:lstStyle/>
          <a:p>
            <a:r>
              <a:rPr lang="en-US" sz="1200" dirty="0"/>
              <a:t>Source: Federal Reserve; U.S. Department of Education</a:t>
            </a:r>
          </a:p>
        </p:txBody>
      </p:sp>
    </p:spTree>
    <p:extLst>
      <p:ext uri="{BB962C8B-B14F-4D97-AF65-F5344CB8AC3E}">
        <p14:creationId xmlns:p14="http://schemas.microsoft.com/office/powerpoint/2010/main" val="1326158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Federal Student Loan Servicing</a:t>
            </a:r>
          </a:p>
        </p:txBody>
      </p:sp>
      <p:sp>
        <p:nvSpPr>
          <p:cNvPr id="7" name="Content Placeholder 6"/>
          <p:cNvSpPr>
            <a:spLocks noGrp="1"/>
          </p:cNvSpPr>
          <p:nvPr>
            <p:ph sz="half" idx="1"/>
          </p:nvPr>
        </p:nvSpPr>
        <p:spPr/>
        <p:txBody>
          <a:bodyPr>
            <a:normAutofit fontScale="77500" lnSpcReduction="20000"/>
          </a:bodyPr>
          <a:lstStyle/>
          <a:p>
            <a:pPr lvl="0"/>
            <a:r>
              <a:rPr lang="en-US" dirty="0"/>
              <a:t>Most federal student loan servicing is performed by third party servicers.</a:t>
            </a:r>
          </a:p>
          <a:p>
            <a:endParaRPr lang="en-US" dirty="0"/>
          </a:p>
          <a:p>
            <a:r>
              <a:rPr lang="en-US" dirty="0"/>
              <a:t>Dominated by just 3 companies, which administer more than 80% of total federal loan portfolio:</a:t>
            </a:r>
          </a:p>
          <a:p>
            <a:pPr lvl="1"/>
            <a:r>
              <a:rPr lang="en-US" dirty="0"/>
              <a:t>Nelnet – a publicly traded company that acquired non-profit Great Lakes in 2018</a:t>
            </a:r>
          </a:p>
          <a:p>
            <a:pPr lvl="1"/>
            <a:r>
              <a:rPr lang="en-US" dirty="0"/>
              <a:t>Pennsylvania Higher Education Assistance Agency</a:t>
            </a:r>
          </a:p>
          <a:p>
            <a:pPr lvl="1"/>
            <a:r>
              <a:rPr lang="en-US" dirty="0"/>
              <a:t>Navient</a:t>
            </a:r>
          </a:p>
          <a:p>
            <a:endParaRPr lang="en-US" dirty="0"/>
          </a:p>
          <a:p>
            <a:r>
              <a:rPr lang="en-US" dirty="0"/>
              <a:t>Small, state-affiliated, non-profit servicers service FDLP and/or FFELP loans.</a:t>
            </a:r>
          </a:p>
        </p:txBody>
      </p:sp>
      <p:sp>
        <p:nvSpPr>
          <p:cNvPr id="3" name="Content Placeholder 2">
            <a:extLst>
              <a:ext uri="{FF2B5EF4-FFF2-40B4-BE49-F238E27FC236}">
                <a16:creationId xmlns:a16="http://schemas.microsoft.com/office/drawing/2014/main" id="{5D13CB44-6C83-4F0F-8FED-B3E0DEBBA89B}"/>
              </a:ext>
            </a:extLst>
          </p:cNvPr>
          <p:cNvSpPr>
            <a:spLocks noGrp="1"/>
          </p:cNvSpPr>
          <p:nvPr>
            <p:ph sz="half" idx="2"/>
          </p:nvPr>
        </p:nvSpPr>
        <p:spPr/>
        <p:txBody>
          <a:bodyPr>
            <a:normAutofit fontScale="77500" lnSpcReduction="20000"/>
          </a:bodyPr>
          <a:lstStyle/>
          <a:p>
            <a:r>
              <a:rPr lang="en-US" dirty="0"/>
              <a:t>Typical federal student loan servicer responsibilities:</a:t>
            </a:r>
          </a:p>
          <a:p>
            <a:pPr lvl="1"/>
            <a:r>
              <a:rPr lang="en-US" dirty="0"/>
              <a:t>Collecting payments on federally held student loan that are not in default status</a:t>
            </a:r>
          </a:p>
          <a:p>
            <a:pPr lvl="1"/>
            <a:r>
              <a:rPr lang="en-US" dirty="0"/>
              <a:t>Advising borrowers on available resources to better manage their loan obligations</a:t>
            </a:r>
          </a:p>
          <a:p>
            <a:pPr lvl="1"/>
            <a:r>
              <a:rPr lang="en-US" dirty="0"/>
              <a:t>Responding to borrowers’ inquiries,</a:t>
            </a:r>
          </a:p>
          <a:p>
            <a:pPr lvl="1"/>
            <a:r>
              <a:rPr lang="en-US" dirty="0"/>
              <a:t>Other administrative tasks</a:t>
            </a:r>
          </a:p>
          <a:p>
            <a:endParaRPr lang="en-US" dirty="0"/>
          </a:p>
        </p:txBody>
      </p:sp>
      <p:sp>
        <p:nvSpPr>
          <p:cNvPr id="5" name="Slide Number Placeholder 3"/>
          <p:cNvSpPr>
            <a:spLocks noGrp="1"/>
          </p:cNvSpPr>
          <p:nvPr>
            <p:ph type="sldNum" sz="quarter" idx="12"/>
          </p:nvPr>
        </p:nvSpPr>
        <p:spPr bwMode="auto">
          <a:prstGeom prst="rect">
            <a:avLst/>
          </a:prstGeom>
          <a:noFill/>
          <a:ln>
            <a:miter lim="800000"/>
            <a:headEnd/>
            <a:tailEnd/>
          </a:ln>
        </p:spPr>
        <p:txBody>
          <a:bodyPr vert="horz" wrap="square" lIns="91407" tIns="45703" rIns="91407" bIns="45703" numCol="1" rtlCol="0"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EC9DA79-208F-472E-9D6A-AE2DB8D3EB1F}"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5"/>
          <p:cNvSpPr txBox="1">
            <a:spLocks/>
          </p:cNvSpPr>
          <p:nvPr/>
        </p:nvSpPr>
        <p:spPr>
          <a:xfrm>
            <a:off x="3713036" y="6583363"/>
            <a:ext cx="4765928" cy="304800"/>
          </a:xfrm>
          <a:prstGeom prst="rect">
            <a:avLst/>
          </a:prstGeom>
          <a:ln/>
        </p:spPr>
        <p:txBody>
          <a:bodyPr lIns="91407" tIns="45703" rIns="91407" bIns="45703"/>
          <a:lstStyle>
            <a:defPPr>
              <a:defRPr lang="en-US"/>
            </a:defPPr>
            <a:lvl1pPr marL="0" algn="ctr" defTabSz="914070" rtl="0" eaLnBrk="1" latinLnBrk="0" hangingPunct="1">
              <a:defRPr sz="1200" b="0" kern="1200">
                <a:solidFill>
                  <a:srgbClr val="FF0000"/>
                </a:solidFill>
                <a:latin typeface="Calibri" pitchFamily="34" charset="0"/>
                <a:ea typeface="+mn-ea"/>
                <a:cs typeface="Calibri" pitchFamily="34" charset="0"/>
              </a:defRPr>
            </a:lvl1pPr>
            <a:lvl2pPr marL="457034" algn="l" defTabSz="914070" rtl="0" eaLnBrk="1" latinLnBrk="0" hangingPunct="1">
              <a:defRPr sz="1800" kern="1200">
                <a:solidFill>
                  <a:schemeClr val="tx1"/>
                </a:solidFill>
                <a:latin typeface="+mn-lt"/>
                <a:ea typeface="+mn-ea"/>
                <a:cs typeface="+mn-cs"/>
              </a:defRPr>
            </a:lvl2pPr>
            <a:lvl3pPr marL="914070" algn="l" defTabSz="914070" rtl="0" eaLnBrk="1" latinLnBrk="0" hangingPunct="1">
              <a:defRPr sz="1800" kern="1200">
                <a:solidFill>
                  <a:schemeClr val="tx1"/>
                </a:solidFill>
                <a:latin typeface="+mn-lt"/>
                <a:ea typeface="+mn-ea"/>
                <a:cs typeface="+mn-cs"/>
              </a:defRPr>
            </a:lvl3pPr>
            <a:lvl4pPr marL="1371104" algn="l" defTabSz="914070" rtl="0" eaLnBrk="1" latinLnBrk="0" hangingPunct="1">
              <a:defRPr sz="1800" kern="1200">
                <a:solidFill>
                  <a:schemeClr val="tx1"/>
                </a:solidFill>
                <a:latin typeface="+mn-lt"/>
                <a:ea typeface="+mn-ea"/>
                <a:cs typeface="+mn-cs"/>
              </a:defRPr>
            </a:lvl4pPr>
            <a:lvl5pPr marL="1828138" algn="l" defTabSz="914070" rtl="0" eaLnBrk="1" latinLnBrk="0" hangingPunct="1">
              <a:defRPr sz="1800" kern="1200">
                <a:solidFill>
                  <a:schemeClr val="tx1"/>
                </a:solidFill>
                <a:latin typeface="+mn-lt"/>
                <a:ea typeface="+mn-ea"/>
                <a:cs typeface="+mn-cs"/>
              </a:defRPr>
            </a:lvl5pPr>
            <a:lvl6pPr marL="2285172" algn="l" defTabSz="914070" rtl="0" eaLnBrk="1" latinLnBrk="0" hangingPunct="1">
              <a:defRPr sz="1800" kern="1200">
                <a:solidFill>
                  <a:schemeClr val="tx1"/>
                </a:solidFill>
                <a:latin typeface="+mn-lt"/>
                <a:ea typeface="+mn-ea"/>
                <a:cs typeface="+mn-cs"/>
              </a:defRPr>
            </a:lvl6pPr>
            <a:lvl7pPr marL="2742207" algn="l" defTabSz="914070" rtl="0" eaLnBrk="1" latinLnBrk="0" hangingPunct="1">
              <a:defRPr sz="1800" kern="1200">
                <a:solidFill>
                  <a:schemeClr val="tx1"/>
                </a:solidFill>
                <a:latin typeface="+mn-lt"/>
                <a:ea typeface="+mn-ea"/>
                <a:cs typeface="+mn-cs"/>
              </a:defRPr>
            </a:lvl7pPr>
            <a:lvl8pPr marL="3199242" algn="l" defTabSz="914070" rtl="0" eaLnBrk="1" latinLnBrk="0" hangingPunct="1">
              <a:defRPr sz="1800" kern="1200">
                <a:solidFill>
                  <a:schemeClr val="tx1"/>
                </a:solidFill>
                <a:latin typeface="+mn-lt"/>
                <a:ea typeface="+mn-ea"/>
                <a:cs typeface="+mn-cs"/>
              </a:defRPr>
            </a:lvl8pPr>
            <a:lvl9pPr marL="3656277" algn="l" defTabSz="914070" rtl="0" eaLnBrk="1" latinLnBrk="0" hangingPunct="1">
              <a:defRPr sz="1800" kern="1200">
                <a:solidFill>
                  <a:schemeClr val="tx1"/>
                </a:solidFill>
                <a:latin typeface="+mn-lt"/>
                <a:ea typeface="+mn-ea"/>
                <a:cs typeface="+mn-cs"/>
              </a:defRPr>
            </a:lvl9pPr>
          </a:lstStyle>
          <a:p>
            <a:pPr marL="0" marR="0" lvl="0" indent="0" algn="ctr" defTabSz="9140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alibri"/>
                <a:ea typeface="+mn-ea"/>
                <a:cs typeface="Calibri" pitchFamily="34" charset="0"/>
              </a:rPr>
              <a:t>For Discussion Purposes Only</a:t>
            </a:r>
          </a:p>
        </p:txBody>
      </p:sp>
    </p:spTree>
    <p:extLst>
      <p:ext uri="{BB962C8B-B14F-4D97-AF65-F5344CB8AC3E}">
        <p14:creationId xmlns:p14="http://schemas.microsoft.com/office/powerpoint/2010/main" val="1365833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Federal Student Loan Servicing Oversight</a:t>
            </a:r>
          </a:p>
        </p:txBody>
      </p:sp>
      <p:sp>
        <p:nvSpPr>
          <p:cNvPr id="3" name="Text Placeholder 2">
            <a:extLst>
              <a:ext uri="{FF2B5EF4-FFF2-40B4-BE49-F238E27FC236}">
                <a16:creationId xmlns:a16="http://schemas.microsoft.com/office/drawing/2014/main" id="{6F34FA6F-2E5B-4260-B3C6-73CCE9F75CA8}"/>
              </a:ext>
            </a:extLst>
          </p:cNvPr>
          <p:cNvSpPr>
            <a:spLocks noGrp="1"/>
          </p:cNvSpPr>
          <p:nvPr>
            <p:ph type="body" sz="half" idx="2"/>
          </p:nvPr>
        </p:nvSpPr>
        <p:spPr/>
        <p:txBody>
          <a:bodyPr/>
          <a:lstStyle/>
          <a:p>
            <a:endParaRPr lang="en-US" dirty="0"/>
          </a:p>
          <a:p>
            <a:r>
              <a:rPr lang="en-US" dirty="0"/>
              <a:t>Oversight mechanisms:</a:t>
            </a:r>
          </a:p>
          <a:p>
            <a:pPr lvl="1"/>
            <a:r>
              <a:rPr lang="en-US" dirty="0"/>
              <a:t>Call monitoring</a:t>
            </a:r>
          </a:p>
          <a:p>
            <a:pPr lvl="1"/>
            <a:r>
              <a:rPr lang="en-US" dirty="0"/>
              <a:t>Compliance reviews</a:t>
            </a:r>
          </a:p>
          <a:p>
            <a:pPr lvl="1"/>
            <a:r>
              <a:rPr lang="en-US" dirty="0"/>
              <a:t>Internal control audit reviews</a:t>
            </a:r>
          </a:p>
          <a:p>
            <a:pPr lvl="1"/>
            <a:r>
              <a:rPr lang="en-US" dirty="0"/>
              <a:t>Borrower satisfaction reviews</a:t>
            </a:r>
          </a:p>
          <a:p>
            <a:endParaRPr lang="en-US" dirty="0"/>
          </a:p>
          <a:p>
            <a:r>
              <a:rPr lang="en-US" dirty="0"/>
              <a:t>Enforcement mechanisms:</a:t>
            </a:r>
          </a:p>
          <a:p>
            <a:pPr lvl="1"/>
            <a:r>
              <a:rPr lang="en-US" dirty="0"/>
              <a:t>Contracting standards</a:t>
            </a:r>
          </a:p>
          <a:p>
            <a:pPr lvl="1"/>
            <a:r>
              <a:rPr lang="en-US" dirty="0"/>
              <a:t>Performance metrics/Loan allocation methodology</a:t>
            </a:r>
          </a:p>
        </p:txBody>
      </p:sp>
      <p:sp>
        <p:nvSpPr>
          <p:cNvPr id="5" name="Slide Number Placeholder 3"/>
          <p:cNvSpPr>
            <a:spLocks noGrp="1"/>
          </p:cNvSpPr>
          <p:nvPr>
            <p:ph type="sldNum" sz="quarter" idx="12"/>
          </p:nvPr>
        </p:nvSpPr>
        <p:spPr bwMode="auto">
          <a:prstGeom prst="rect">
            <a:avLst/>
          </a:prstGeom>
          <a:noFill/>
          <a:ln>
            <a:miter lim="800000"/>
            <a:headEnd/>
            <a:tailEnd/>
          </a:ln>
        </p:spPr>
        <p:txBody>
          <a:bodyPr vert="horz" wrap="square" lIns="91407" tIns="45703" rIns="91407" bIns="45703" numCol="1" rtlCol="0"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EC9DA79-208F-472E-9D6A-AE2DB8D3EB1F}"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5"/>
          <p:cNvSpPr txBox="1">
            <a:spLocks/>
          </p:cNvSpPr>
          <p:nvPr/>
        </p:nvSpPr>
        <p:spPr>
          <a:xfrm>
            <a:off x="3713036" y="6583363"/>
            <a:ext cx="4765928" cy="304800"/>
          </a:xfrm>
          <a:prstGeom prst="rect">
            <a:avLst/>
          </a:prstGeom>
          <a:ln/>
        </p:spPr>
        <p:txBody>
          <a:bodyPr lIns="91407" tIns="45703" rIns="91407" bIns="45703"/>
          <a:lstStyle>
            <a:defPPr>
              <a:defRPr lang="en-US"/>
            </a:defPPr>
            <a:lvl1pPr marL="0" algn="ctr" defTabSz="914070" rtl="0" eaLnBrk="1" latinLnBrk="0" hangingPunct="1">
              <a:defRPr sz="1200" b="0" kern="1200">
                <a:solidFill>
                  <a:srgbClr val="FF0000"/>
                </a:solidFill>
                <a:latin typeface="Calibri" pitchFamily="34" charset="0"/>
                <a:ea typeface="+mn-ea"/>
                <a:cs typeface="Calibri" pitchFamily="34" charset="0"/>
              </a:defRPr>
            </a:lvl1pPr>
            <a:lvl2pPr marL="457034" algn="l" defTabSz="914070" rtl="0" eaLnBrk="1" latinLnBrk="0" hangingPunct="1">
              <a:defRPr sz="1800" kern="1200">
                <a:solidFill>
                  <a:schemeClr val="tx1"/>
                </a:solidFill>
                <a:latin typeface="+mn-lt"/>
                <a:ea typeface="+mn-ea"/>
                <a:cs typeface="+mn-cs"/>
              </a:defRPr>
            </a:lvl2pPr>
            <a:lvl3pPr marL="914070" algn="l" defTabSz="914070" rtl="0" eaLnBrk="1" latinLnBrk="0" hangingPunct="1">
              <a:defRPr sz="1800" kern="1200">
                <a:solidFill>
                  <a:schemeClr val="tx1"/>
                </a:solidFill>
                <a:latin typeface="+mn-lt"/>
                <a:ea typeface="+mn-ea"/>
                <a:cs typeface="+mn-cs"/>
              </a:defRPr>
            </a:lvl3pPr>
            <a:lvl4pPr marL="1371104" algn="l" defTabSz="914070" rtl="0" eaLnBrk="1" latinLnBrk="0" hangingPunct="1">
              <a:defRPr sz="1800" kern="1200">
                <a:solidFill>
                  <a:schemeClr val="tx1"/>
                </a:solidFill>
                <a:latin typeface="+mn-lt"/>
                <a:ea typeface="+mn-ea"/>
                <a:cs typeface="+mn-cs"/>
              </a:defRPr>
            </a:lvl4pPr>
            <a:lvl5pPr marL="1828138" algn="l" defTabSz="914070" rtl="0" eaLnBrk="1" latinLnBrk="0" hangingPunct="1">
              <a:defRPr sz="1800" kern="1200">
                <a:solidFill>
                  <a:schemeClr val="tx1"/>
                </a:solidFill>
                <a:latin typeface="+mn-lt"/>
                <a:ea typeface="+mn-ea"/>
                <a:cs typeface="+mn-cs"/>
              </a:defRPr>
            </a:lvl5pPr>
            <a:lvl6pPr marL="2285172" algn="l" defTabSz="914070" rtl="0" eaLnBrk="1" latinLnBrk="0" hangingPunct="1">
              <a:defRPr sz="1800" kern="1200">
                <a:solidFill>
                  <a:schemeClr val="tx1"/>
                </a:solidFill>
                <a:latin typeface="+mn-lt"/>
                <a:ea typeface="+mn-ea"/>
                <a:cs typeface="+mn-cs"/>
              </a:defRPr>
            </a:lvl6pPr>
            <a:lvl7pPr marL="2742207" algn="l" defTabSz="914070" rtl="0" eaLnBrk="1" latinLnBrk="0" hangingPunct="1">
              <a:defRPr sz="1800" kern="1200">
                <a:solidFill>
                  <a:schemeClr val="tx1"/>
                </a:solidFill>
                <a:latin typeface="+mn-lt"/>
                <a:ea typeface="+mn-ea"/>
                <a:cs typeface="+mn-cs"/>
              </a:defRPr>
            </a:lvl7pPr>
            <a:lvl8pPr marL="3199242" algn="l" defTabSz="914070" rtl="0" eaLnBrk="1" latinLnBrk="0" hangingPunct="1">
              <a:defRPr sz="1800" kern="1200">
                <a:solidFill>
                  <a:schemeClr val="tx1"/>
                </a:solidFill>
                <a:latin typeface="+mn-lt"/>
                <a:ea typeface="+mn-ea"/>
                <a:cs typeface="+mn-cs"/>
              </a:defRPr>
            </a:lvl8pPr>
            <a:lvl9pPr marL="3656277" algn="l" defTabSz="914070" rtl="0" eaLnBrk="1" latinLnBrk="0" hangingPunct="1">
              <a:defRPr sz="1800" kern="1200">
                <a:solidFill>
                  <a:schemeClr val="tx1"/>
                </a:solidFill>
                <a:latin typeface="+mn-lt"/>
                <a:ea typeface="+mn-ea"/>
                <a:cs typeface="+mn-cs"/>
              </a:defRPr>
            </a:lvl9pPr>
          </a:lstStyle>
          <a:p>
            <a:pPr marL="0" marR="0" lvl="0" indent="0" algn="ctr" defTabSz="9140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alibri"/>
                <a:ea typeface="+mn-ea"/>
                <a:cs typeface="Calibri" pitchFamily="34" charset="0"/>
              </a:rPr>
              <a:t>For Discussion Purposes Only</a:t>
            </a:r>
          </a:p>
        </p:txBody>
      </p:sp>
      <p:pic>
        <p:nvPicPr>
          <p:cNvPr id="10" name="Content Placeholder 2">
            <a:extLst>
              <a:ext uri="{FF2B5EF4-FFF2-40B4-BE49-F238E27FC236}">
                <a16:creationId xmlns:a16="http://schemas.microsoft.com/office/drawing/2014/main" id="{A03A99A3-C5CB-4769-98AA-521C0C25FE83}"/>
              </a:ext>
            </a:extLst>
          </p:cNvPr>
          <p:cNvPicPr>
            <a:picLocks noGrp="1" noChangeAspect="1"/>
          </p:cNvPicPr>
          <p:nvPr>
            <p:ph idx="1"/>
          </p:nvPr>
        </p:nvPicPr>
        <p:blipFill>
          <a:blip r:embed="rId3"/>
          <a:stretch>
            <a:fillRect/>
          </a:stretch>
        </p:blipFill>
        <p:spPr>
          <a:xfrm>
            <a:off x="4620686" y="136524"/>
            <a:ext cx="7571314" cy="6605731"/>
          </a:xfrm>
          <a:prstGeom prst="rect">
            <a:avLst/>
          </a:prstGeom>
        </p:spPr>
      </p:pic>
    </p:spTree>
    <p:extLst>
      <p:ext uri="{BB962C8B-B14F-4D97-AF65-F5344CB8AC3E}">
        <p14:creationId xmlns:p14="http://schemas.microsoft.com/office/powerpoint/2010/main" val="4055169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Federal Student Loan Servicing Oversight (cont.)</a:t>
            </a:r>
          </a:p>
        </p:txBody>
      </p:sp>
      <p:sp>
        <p:nvSpPr>
          <p:cNvPr id="7" name="Content Placeholder 6"/>
          <p:cNvSpPr>
            <a:spLocks noGrp="1"/>
          </p:cNvSpPr>
          <p:nvPr>
            <p:ph idx="1"/>
          </p:nvPr>
        </p:nvSpPr>
        <p:spPr/>
        <p:txBody>
          <a:bodyPr>
            <a:normAutofit/>
          </a:bodyPr>
          <a:lstStyle/>
          <a:p>
            <a:pPr lvl="0"/>
            <a:r>
              <a:rPr lang="en-US" dirty="0"/>
              <a:t>Deficiencies in FSA oversight:</a:t>
            </a:r>
          </a:p>
          <a:p>
            <a:pPr lvl="1"/>
            <a:r>
              <a:rPr lang="en-US" dirty="0"/>
              <a:t>Loan allocation methodology misaligned</a:t>
            </a:r>
          </a:p>
          <a:p>
            <a:pPr lvl="1"/>
            <a:r>
              <a:rPr lang="en-US" dirty="0"/>
              <a:t>Contractual accountability provisions rarely used</a:t>
            </a:r>
          </a:p>
          <a:p>
            <a:pPr lvl="1"/>
            <a:r>
              <a:rPr lang="en-US" dirty="0"/>
              <a:t>Not tracking instances of noncompliance</a:t>
            </a:r>
          </a:p>
          <a:p>
            <a:pPr lvl="1"/>
            <a:r>
              <a:rPr lang="en-US" dirty="0"/>
              <a:t>No oversight of servicer-directed borrower complaints</a:t>
            </a:r>
          </a:p>
          <a:p>
            <a:endParaRPr lang="en-US" dirty="0"/>
          </a:p>
          <a:p>
            <a:r>
              <a:rPr lang="en-US" dirty="0"/>
              <a:t>Typical substandard servicing practices:</a:t>
            </a:r>
          </a:p>
          <a:p>
            <a:pPr lvl="1"/>
            <a:r>
              <a:rPr lang="en-US" dirty="0"/>
              <a:t>Not informing borrowers about all repayment options</a:t>
            </a:r>
          </a:p>
          <a:p>
            <a:pPr lvl="1"/>
            <a:r>
              <a:rPr lang="en-US" dirty="0"/>
              <a:t>Miscalculating payments under IDR plans</a:t>
            </a:r>
          </a:p>
          <a:p>
            <a:pPr lvl="1"/>
            <a:r>
              <a:rPr lang="en-US" dirty="0"/>
              <a:t>Repeatedly placing borrowers in forbearance</a:t>
            </a:r>
          </a:p>
          <a:p>
            <a:pPr lvl="1"/>
            <a:endParaRPr lang="en-US" dirty="0"/>
          </a:p>
          <a:p>
            <a:pPr lvl="1"/>
            <a:endParaRPr lang="en-US" dirty="0"/>
          </a:p>
        </p:txBody>
      </p:sp>
      <p:sp>
        <p:nvSpPr>
          <p:cNvPr id="5" name="Slide Number Placeholder 3"/>
          <p:cNvSpPr>
            <a:spLocks noGrp="1"/>
          </p:cNvSpPr>
          <p:nvPr>
            <p:ph type="sldNum" sz="quarter" idx="12"/>
          </p:nvPr>
        </p:nvSpPr>
        <p:spPr bwMode="auto">
          <a:prstGeom prst="rect">
            <a:avLst/>
          </a:prstGeom>
          <a:noFill/>
          <a:ln>
            <a:miter lim="800000"/>
            <a:headEnd/>
            <a:tailEnd/>
          </a:ln>
        </p:spPr>
        <p:txBody>
          <a:bodyPr vert="horz" wrap="square" lIns="91407" tIns="45703" rIns="91407" bIns="45703" numCol="1" rtlCol="0"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EC9DA79-208F-472E-9D6A-AE2DB8D3EB1F}"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5"/>
          <p:cNvSpPr txBox="1">
            <a:spLocks/>
          </p:cNvSpPr>
          <p:nvPr/>
        </p:nvSpPr>
        <p:spPr>
          <a:xfrm>
            <a:off x="3713036" y="6583363"/>
            <a:ext cx="4765928" cy="304800"/>
          </a:xfrm>
          <a:prstGeom prst="rect">
            <a:avLst/>
          </a:prstGeom>
          <a:ln/>
        </p:spPr>
        <p:txBody>
          <a:bodyPr lIns="91407" tIns="45703" rIns="91407" bIns="45703"/>
          <a:lstStyle>
            <a:defPPr>
              <a:defRPr lang="en-US"/>
            </a:defPPr>
            <a:lvl1pPr marL="0" algn="ctr" defTabSz="914070" rtl="0" eaLnBrk="1" latinLnBrk="0" hangingPunct="1">
              <a:defRPr sz="1200" b="0" kern="1200">
                <a:solidFill>
                  <a:srgbClr val="FF0000"/>
                </a:solidFill>
                <a:latin typeface="Calibri" pitchFamily="34" charset="0"/>
                <a:ea typeface="+mn-ea"/>
                <a:cs typeface="Calibri" pitchFamily="34" charset="0"/>
              </a:defRPr>
            </a:lvl1pPr>
            <a:lvl2pPr marL="457034" algn="l" defTabSz="914070" rtl="0" eaLnBrk="1" latinLnBrk="0" hangingPunct="1">
              <a:defRPr sz="1800" kern="1200">
                <a:solidFill>
                  <a:schemeClr val="tx1"/>
                </a:solidFill>
                <a:latin typeface="+mn-lt"/>
                <a:ea typeface="+mn-ea"/>
                <a:cs typeface="+mn-cs"/>
              </a:defRPr>
            </a:lvl2pPr>
            <a:lvl3pPr marL="914070" algn="l" defTabSz="914070" rtl="0" eaLnBrk="1" latinLnBrk="0" hangingPunct="1">
              <a:defRPr sz="1800" kern="1200">
                <a:solidFill>
                  <a:schemeClr val="tx1"/>
                </a:solidFill>
                <a:latin typeface="+mn-lt"/>
                <a:ea typeface="+mn-ea"/>
                <a:cs typeface="+mn-cs"/>
              </a:defRPr>
            </a:lvl3pPr>
            <a:lvl4pPr marL="1371104" algn="l" defTabSz="914070" rtl="0" eaLnBrk="1" latinLnBrk="0" hangingPunct="1">
              <a:defRPr sz="1800" kern="1200">
                <a:solidFill>
                  <a:schemeClr val="tx1"/>
                </a:solidFill>
                <a:latin typeface="+mn-lt"/>
                <a:ea typeface="+mn-ea"/>
                <a:cs typeface="+mn-cs"/>
              </a:defRPr>
            </a:lvl4pPr>
            <a:lvl5pPr marL="1828138" algn="l" defTabSz="914070" rtl="0" eaLnBrk="1" latinLnBrk="0" hangingPunct="1">
              <a:defRPr sz="1800" kern="1200">
                <a:solidFill>
                  <a:schemeClr val="tx1"/>
                </a:solidFill>
                <a:latin typeface="+mn-lt"/>
                <a:ea typeface="+mn-ea"/>
                <a:cs typeface="+mn-cs"/>
              </a:defRPr>
            </a:lvl5pPr>
            <a:lvl6pPr marL="2285172" algn="l" defTabSz="914070" rtl="0" eaLnBrk="1" latinLnBrk="0" hangingPunct="1">
              <a:defRPr sz="1800" kern="1200">
                <a:solidFill>
                  <a:schemeClr val="tx1"/>
                </a:solidFill>
                <a:latin typeface="+mn-lt"/>
                <a:ea typeface="+mn-ea"/>
                <a:cs typeface="+mn-cs"/>
              </a:defRPr>
            </a:lvl6pPr>
            <a:lvl7pPr marL="2742207" algn="l" defTabSz="914070" rtl="0" eaLnBrk="1" latinLnBrk="0" hangingPunct="1">
              <a:defRPr sz="1800" kern="1200">
                <a:solidFill>
                  <a:schemeClr val="tx1"/>
                </a:solidFill>
                <a:latin typeface="+mn-lt"/>
                <a:ea typeface="+mn-ea"/>
                <a:cs typeface="+mn-cs"/>
              </a:defRPr>
            </a:lvl7pPr>
            <a:lvl8pPr marL="3199242" algn="l" defTabSz="914070" rtl="0" eaLnBrk="1" latinLnBrk="0" hangingPunct="1">
              <a:defRPr sz="1800" kern="1200">
                <a:solidFill>
                  <a:schemeClr val="tx1"/>
                </a:solidFill>
                <a:latin typeface="+mn-lt"/>
                <a:ea typeface="+mn-ea"/>
                <a:cs typeface="+mn-cs"/>
              </a:defRPr>
            </a:lvl8pPr>
            <a:lvl9pPr marL="3656277" algn="l" defTabSz="914070" rtl="0" eaLnBrk="1" latinLnBrk="0" hangingPunct="1">
              <a:defRPr sz="1800" kern="1200">
                <a:solidFill>
                  <a:schemeClr val="tx1"/>
                </a:solidFill>
                <a:latin typeface="+mn-lt"/>
                <a:ea typeface="+mn-ea"/>
                <a:cs typeface="+mn-cs"/>
              </a:defRPr>
            </a:lvl9pPr>
          </a:lstStyle>
          <a:p>
            <a:pPr marL="0" marR="0" lvl="0" indent="0" algn="ctr" defTabSz="9140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alibri"/>
                <a:ea typeface="+mn-ea"/>
                <a:cs typeface="Calibri" pitchFamily="34" charset="0"/>
              </a:rPr>
              <a:t>For Discussion Purposes Only</a:t>
            </a:r>
          </a:p>
        </p:txBody>
      </p:sp>
    </p:spTree>
    <p:extLst>
      <p:ext uri="{BB962C8B-B14F-4D97-AF65-F5344CB8AC3E}">
        <p14:creationId xmlns:p14="http://schemas.microsoft.com/office/powerpoint/2010/main" val="2607069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State Regulation of Federal Student Loan Servicing</a:t>
            </a:r>
          </a:p>
        </p:txBody>
      </p:sp>
      <p:sp>
        <p:nvSpPr>
          <p:cNvPr id="7" name="Content Placeholder 6"/>
          <p:cNvSpPr>
            <a:spLocks noGrp="1"/>
          </p:cNvSpPr>
          <p:nvPr>
            <p:ph idx="1"/>
          </p:nvPr>
        </p:nvSpPr>
        <p:spPr/>
        <p:txBody>
          <a:bodyPr>
            <a:normAutofit fontScale="92500" lnSpcReduction="20000"/>
          </a:bodyPr>
          <a:lstStyle/>
          <a:p>
            <a:pPr lvl="0"/>
            <a:r>
              <a:rPr lang="en-US" dirty="0"/>
              <a:t>In light of the substandard servicing practices, beginning in 2015, several states began passing laws requiring student loan servicers to obtain licenses to service education loans to borrowers residing in their states.</a:t>
            </a:r>
          </a:p>
          <a:p>
            <a:pPr lvl="1"/>
            <a:r>
              <a:rPr lang="en-US" dirty="0"/>
              <a:t>These licensing laws impose servicing requirements and subject the servicers to state supervision and enforcement.</a:t>
            </a:r>
          </a:p>
          <a:p>
            <a:endParaRPr lang="en-US" dirty="0"/>
          </a:p>
          <a:p>
            <a:r>
              <a:rPr lang="en-US" dirty="0"/>
              <a:t>To date, seven states have passed student loan servicer licensing laws and 11 states have legislation pending. </a:t>
            </a:r>
          </a:p>
          <a:p>
            <a:pPr lvl="1"/>
            <a:r>
              <a:rPr lang="en-US" b="1" dirty="0"/>
              <a:t>Enacted</a:t>
            </a:r>
            <a:r>
              <a:rPr lang="en-US" dirty="0"/>
              <a:t>: California, Colorado, Connecticut, DC, Illinois, New York, and Washington.</a:t>
            </a:r>
          </a:p>
          <a:p>
            <a:pPr lvl="1"/>
            <a:r>
              <a:rPr lang="en-US" b="1" dirty="0"/>
              <a:t>Pending</a:t>
            </a:r>
            <a:r>
              <a:rPr lang="en-US" dirty="0"/>
              <a:t>: Arizona, Massachusetts, Minnesota, Missouri, Nevada, New Jersey, New Mexico, North Carolina, Oregon, South Carolina, and Virginia.</a:t>
            </a:r>
          </a:p>
          <a:p>
            <a:endParaRPr lang="en-US" dirty="0"/>
          </a:p>
          <a:p>
            <a:r>
              <a:rPr lang="en-US" dirty="0"/>
              <a:t>When these laws were first enacted, the question arose whether state regulation was preempted</a:t>
            </a:r>
          </a:p>
          <a:p>
            <a:pPr lvl="1"/>
            <a:endParaRPr lang="en-US" dirty="0"/>
          </a:p>
          <a:p>
            <a:pPr lvl="1"/>
            <a:endParaRPr lang="en-US" dirty="0"/>
          </a:p>
        </p:txBody>
      </p:sp>
      <p:sp>
        <p:nvSpPr>
          <p:cNvPr id="5" name="Slide Number Placeholder 3"/>
          <p:cNvSpPr>
            <a:spLocks noGrp="1"/>
          </p:cNvSpPr>
          <p:nvPr>
            <p:ph type="sldNum" sz="quarter" idx="12"/>
          </p:nvPr>
        </p:nvSpPr>
        <p:spPr bwMode="auto">
          <a:prstGeom prst="rect">
            <a:avLst/>
          </a:prstGeom>
          <a:noFill/>
          <a:ln>
            <a:miter lim="800000"/>
            <a:headEnd/>
            <a:tailEnd/>
          </a:ln>
        </p:spPr>
        <p:txBody>
          <a:bodyPr vert="horz" wrap="square" lIns="91407" tIns="45703" rIns="91407" bIns="45703" numCol="1" rtlCol="0"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EC9DA79-208F-472E-9D6A-AE2DB8D3EB1F}"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5"/>
          <p:cNvSpPr txBox="1">
            <a:spLocks/>
          </p:cNvSpPr>
          <p:nvPr/>
        </p:nvSpPr>
        <p:spPr>
          <a:xfrm>
            <a:off x="3713036" y="6583363"/>
            <a:ext cx="4765928" cy="304800"/>
          </a:xfrm>
          <a:prstGeom prst="rect">
            <a:avLst/>
          </a:prstGeom>
          <a:ln/>
        </p:spPr>
        <p:txBody>
          <a:bodyPr lIns="91407" tIns="45703" rIns="91407" bIns="45703"/>
          <a:lstStyle>
            <a:defPPr>
              <a:defRPr lang="en-US"/>
            </a:defPPr>
            <a:lvl1pPr marL="0" algn="ctr" defTabSz="914070" rtl="0" eaLnBrk="1" latinLnBrk="0" hangingPunct="1">
              <a:defRPr sz="1200" b="0" kern="1200">
                <a:solidFill>
                  <a:srgbClr val="FF0000"/>
                </a:solidFill>
                <a:latin typeface="Calibri" pitchFamily="34" charset="0"/>
                <a:ea typeface="+mn-ea"/>
                <a:cs typeface="Calibri" pitchFamily="34" charset="0"/>
              </a:defRPr>
            </a:lvl1pPr>
            <a:lvl2pPr marL="457034" algn="l" defTabSz="914070" rtl="0" eaLnBrk="1" latinLnBrk="0" hangingPunct="1">
              <a:defRPr sz="1800" kern="1200">
                <a:solidFill>
                  <a:schemeClr val="tx1"/>
                </a:solidFill>
                <a:latin typeface="+mn-lt"/>
                <a:ea typeface="+mn-ea"/>
                <a:cs typeface="+mn-cs"/>
              </a:defRPr>
            </a:lvl2pPr>
            <a:lvl3pPr marL="914070" algn="l" defTabSz="914070" rtl="0" eaLnBrk="1" latinLnBrk="0" hangingPunct="1">
              <a:defRPr sz="1800" kern="1200">
                <a:solidFill>
                  <a:schemeClr val="tx1"/>
                </a:solidFill>
                <a:latin typeface="+mn-lt"/>
                <a:ea typeface="+mn-ea"/>
                <a:cs typeface="+mn-cs"/>
              </a:defRPr>
            </a:lvl3pPr>
            <a:lvl4pPr marL="1371104" algn="l" defTabSz="914070" rtl="0" eaLnBrk="1" latinLnBrk="0" hangingPunct="1">
              <a:defRPr sz="1800" kern="1200">
                <a:solidFill>
                  <a:schemeClr val="tx1"/>
                </a:solidFill>
                <a:latin typeface="+mn-lt"/>
                <a:ea typeface="+mn-ea"/>
                <a:cs typeface="+mn-cs"/>
              </a:defRPr>
            </a:lvl4pPr>
            <a:lvl5pPr marL="1828138" algn="l" defTabSz="914070" rtl="0" eaLnBrk="1" latinLnBrk="0" hangingPunct="1">
              <a:defRPr sz="1800" kern="1200">
                <a:solidFill>
                  <a:schemeClr val="tx1"/>
                </a:solidFill>
                <a:latin typeface="+mn-lt"/>
                <a:ea typeface="+mn-ea"/>
                <a:cs typeface="+mn-cs"/>
              </a:defRPr>
            </a:lvl5pPr>
            <a:lvl6pPr marL="2285172" algn="l" defTabSz="914070" rtl="0" eaLnBrk="1" latinLnBrk="0" hangingPunct="1">
              <a:defRPr sz="1800" kern="1200">
                <a:solidFill>
                  <a:schemeClr val="tx1"/>
                </a:solidFill>
                <a:latin typeface="+mn-lt"/>
                <a:ea typeface="+mn-ea"/>
                <a:cs typeface="+mn-cs"/>
              </a:defRPr>
            </a:lvl6pPr>
            <a:lvl7pPr marL="2742207" algn="l" defTabSz="914070" rtl="0" eaLnBrk="1" latinLnBrk="0" hangingPunct="1">
              <a:defRPr sz="1800" kern="1200">
                <a:solidFill>
                  <a:schemeClr val="tx1"/>
                </a:solidFill>
                <a:latin typeface="+mn-lt"/>
                <a:ea typeface="+mn-ea"/>
                <a:cs typeface="+mn-cs"/>
              </a:defRPr>
            </a:lvl7pPr>
            <a:lvl8pPr marL="3199242" algn="l" defTabSz="914070" rtl="0" eaLnBrk="1" latinLnBrk="0" hangingPunct="1">
              <a:defRPr sz="1800" kern="1200">
                <a:solidFill>
                  <a:schemeClr val="tx1"/>
                </a:solidFill>
                <a:latin typeface="+mn-lt"/>
                <a:ea typeface="+mn-ea"/>
                <a:cs typeface="+mn-cs"/>
              </a:defRPr>
            </a:lvl8pPr>
            <a:lvl9pPr marL="3656277" algn="l" defTabSz="914070" rtl="0" eaLnBrk="1" latinLnBrk="0" hangingPunct="1">
              <a:defRPr sz="1800" kern="1200">
                <a:solidFill>
                  <a:schemeClr val="tx1"/>
                </a:solidFill>
                <a:latin typeface="+mn-lt"/>
                <a:ea typeface="+mn-ea"/>
                <a:cs typeface="+mn-cs"/>
              </a:defRPr>
            </a:lvl9pPr>
          </a:lstStyle>
          <a:p>
            <a:pPr marL="0" marR="0" lvl="0" indent="0" algn="ctr" defTabSz="9140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alibri"/>
                <a:ea typeface="+mn-ea"/>
                <a:cs typeface="Calibri" pitchFamily="34" charset="0"/>
              </a:rPr>
              <a:t>For Discussion Purposes Only</a:t>
            </a:r>
          </a:p>
        </p:txBody>
      </p:sp>
    </p:spTree>
    <p:extLst>
      <p:ext uri="{BB962C8B-B14F-4D97-AF65-F5344CB8AC3E}">
        <p14:creationId xmlns:p14="http://schemas.microsoft.com/office/powerpoint/2010/main" val="3457493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State Regulation of Federal Student Loan Servicing</a:t>
            </a:r>
          </a:p>
        </p:txBody>
      </p:sp>
      <p:graphicFrame>
        <p:nvGraphicFramePr>
          <p:cNvPr id="3" name="Content Placeholder 2">
            <a:extLst>
              <a:ext uri="{FF2B5EF4-FFF2-40B4-BE49-F238E27FC236}">
                <a16:creationId xmlns:a16="http://schemas.microsoft.com/office/drawing/2014/main" id="{2D267D9C-86D1-4E03-A96A-C59FF5CD041E}"/>
              </a:ext>
            </a:extLst>
          </p:cNvPr>
          <p:cNvGraphicFramePr>
            <a:graphicFrameLocks noGrp="1"/>
          </p:cNvGraphicFramePr>
          <p:nvPr>
            <p:ph idx="1"/>
            <p:extLst>
              <p:ext uri="{D42A27DB-BD31-4B8C-83A1-F6EECF244321}">
                <p14:modId xmlns:p14="http://schemas.microsoft.com/office/powerpoint/2010/main" val="1328455500"/>
              </p:ext>
            </p:extLst>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3"/>
          <p:cNvSpPr>
            <a:spLocks noGrp="1"/>
          </p:cNvSpPr>
          <p:nvPr>
            <p:ph type="sldNum" sz="quarter" idx="12"/>
          </p:nvPr>
        </p:nvSpPr>
        <p:spPr bwMode="auto">
          <a:prstGeom prst="rect">
            <a:avLst/>
          </a:prstGeom>
          <a:noFill/>
          <a:ln>
            <a:miter lim="800000"/>
            <a:headEnd/>
            <a:tailEnd/>
          </a:ln>
        </p:spPr>
        <p:txBody>
          <a:bodyPr vert="horz" wrap="square" lIns="91407" tIns="45703" rIns="91407" bIns="45703" numCol="1" rtlCol="0"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EC9DA79-208F-472E-9D6A-AE2DB8D3EB1F}"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5"/>
          <p:cNvSpPr txBox="1">
            <a:spLocks/>
          </p:cNvSpPr>
          <p:nvPr/>
        </p:nvSpPr>
        <p:spPr>
          <a:xfrm>
            <a:off x="3713036" y="6583363"/>
            <a:ext cx="4765928" cy="304800"/>
          </a:xfrm>
          <a:prstGeom prst="rect">
            <a:avLst/>
          </a:prstGeom>
          <a:ln/>
        </p:spPr>
        <p:txBody>
          <a:bodyPr lIns="91407" tIns="45703" rIns="91407" bIns="45703"/>
          <a:lstStyle>
            <a:defPPr>
              <a:defRPr lang="en-US"/>
            </a:defPPr>
            <a:lvl1pPr marL="0" algn="ctr" defTabSz="914070" rtl="0" eaLnBrk="1" latinLnBrk="0" hangingPunct="1">
              <a:defRPr sz="1200" b="0" kern="1200">
                <a:solidFill>
                  <a:srgbClr val="FF0000"/>
                </a:solidFill>
                <a:latin typeface="Calibri" pitchFamily="34" charset="0"/>
                <a:ea typeface="+mn-ea"/>
                <a:cs typeface="Calibri" pitchFamily="34" charset="0"/>
              </a:defRPr>
            </a:lvl1pPr>
            <a:lvl2pPr marL="457034" algn="l" defTabSz="914070" rtl="0" eaLnBrk="1" latinLnBrk="0" hangingPunct="1">
              <a:defRPr sz="1800" kern="1200">
                <a:solidFill>
                  <a:schemeClr val="tx1"/>
                </a:solidFill>
                <a:latin typeface="+mn-lt"/>
                <a:ea typeface="+mn-ea"/>
                <a:cs typeface="+mn-cs"/>
              </a:defRPr>
            </a:lvl2pPr>
            <a:lvl3pPr marL="914070" algn="l" defTabSz="914070" rtl="0" eaLnBrk="1" latinLnBrk="0" hangingPunct="1">
              <a:defRPr sz="1800" kern="1200">
                <a:solidFill>
                  <a:schemeClr val="tx1"/>
                </a:solidFill>
                <a:latin typeface="+mn-lt"/>
                <a:ea typeface="+mn-ea"/>
                <a:cs typeface="+mn-cs"/>
              </a:defRPr>
            </a:lvl3pPr>
            <a:lvl4pPr marL="1371104" algn="l" defTabSz="914070" rtl="0" eaLnBrk="1" latinLnBrk="0" hangingPunct="1">
              <a:defRPr sz="1800" kern="1200">
                <a:solidFill>
                  <a:schemeClr val="tx1"/>
                </a:solidFill>
                <a:latin typeface="+mn-lt"/>
                <a:ea typeface="+mn-ea"/>
                <a:cs typeface="+mn-cs"/>
              </a:defRPr>
            </a:lvl4pPr>
            <a:lvl5pPr marL="1828138" algn="l" defTabSz="914070" rtl="0" eaLnBrk="1" latinLnBrk="0" hangingPunct="1">
              <a:defRPr sz="1800" kern="1200">
                <a:solidFill>
                  <a:schemeClr val="tx1"/>
                </a:solidFill>
                <a:latin typeface="+mn-lt"/>
                <a:ea typeface="+mn-ea"/>
                <a:cs typeface="+mn-cs"/>
              </a:defRPr>
            </a:lvl5pPr>
            <a:lvl6pPr marL="2285172" algn="l" defTabSz="914070" rtl="0" eaLnBrk="1" latinLnBrk="0" hangingPunct="1">
              <a:defRPr sz="1800" kern="1200">
                <a:solidFill>
                  <a:schemeClr val="tx1"/>
                </a:solidFill>
                <a:latin typeface="+mn-lt"/>
                <a:ea typeface="+mn-ea"/>
                <a:cs typeface="+mn-cs"/>
              </a:defRPr>
            </a:lvl6pPr>
            <a:lvl7pPr marL="2742207" algn="l" defTabSz="914070" rtl="0" eaLnBrk="1" latinLnBrk="0" hangingPunct="1">
              <a:defRPr sz="1800" kern="1200">
                <a:solidFill>
                  <a:schemeClr val="tx1"/>
                </a:solidFill>
                <a:latin typeface="+mn-lt"/>
                <a:ea typeface="+mn-ea"/>
                <a:cs typeface="+mn-cs"/>
              </a:defRPr>
            </a:lvl7pPr>
            <a:lvl8pPr marL="3199242" algn="l" defTabSz="914070" rtl="0" eaLnBrk="1" latinLnBrk="0" hangingPunct="1">
              <a:defRPr sz="1800" kern="1200">
                <a:solidFill>
                  <a:schemeClr val="tx1"/>
                </a:solidFill>
                <a:latin typeface="+mn-lt"/>
                <a:ea typeface="+mn-ea"/>
                <a:cs typeface="+mn-cs"/>
              </a:defRPr>
            </a:lvl8pPr>
            <a:lvl9pPr marL="3656277" algn="l" defTabSz="914070" rtl="0" eaLnBrk="1" latinLnBrk="0" hangingPunct="1">
              <a:defRPr sz="1800" kern="1200">
                <a:solidFill>
                  <a:schemeClr val="tx1"/>
                </a:solidFill>
                <a:latin typeface="+mn-lt"/>
                <a:ea typeface="+mn-ea"/>
                <a:cs typeface="+mn-cs"/>
              </a:defRPr>
            </a:lvl9pPr>
          </a:lstStyle>
          <a:p>
            <a:pPr marL="0" marR="0" lvl="0" indent="0" algn="ctr" defTabSz="9140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alibri"/>
                <a:ea typeface="+mn-ea"/>
                <a:cs typeface="Calibri" pitchFamily="34" charset="0"/>
              </a:rPr>
              <a:t>For Discussion Purposes Only</a:t>
            </a:r>
          </a:p>
        </p:txBody>
      </p:sp>
    </p:spTree>
    <p:extLst>
      <p:ext uri="{BB962C8B-B14F-4D97-AF65-F5344CB8AC3E}">
        <p14:creationId xmlns:p14="http://schemas.microsoft.com/office/powerpoint/2010/main" val="835439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ED Preemption Notice</a:t>
            </a:r>
          </a:p>
        </p:txBody>
      </p:sp>
      <p:sp>
        <p:nvSpPr>
          <p:cNvPr id="7" name="Content Placeholder 6"/>
          <p:cNvSpPr>
            <a:spLocks noGrp="1"/>
          </p:cNvSpPr>
          <p:nvPr>
            <p:ph idx="1"/>
          </p:nvPr>
        </p:nvSpPr>
        <p:spPr/>
        <p:txBody>
          <a:bodyPr>
            <a:normAutofit fontScale="92500" lnSpcReduction="20000"/>
          </a:bodyPr>
          <a:lstStyle/>
          <a:p>
            <a:pPr lvl="0"/>
            <a:r>
              <a:rPr lang="en-US" dirty="0"/>
              <a:t>In March 2018, ED issued an interpretation asserting federal preemption of state regulation of entities servicing student loans through the FDLP and FFELP (Preemption Notice).</a:t>
            </a:r>
          </a:p>
          <a:p>
            <a:pPr lvl="0"/>
            <a:endParaRPr lang="en-US" dirty="0"/>
          </a:p>
          <a:p>
            <a:pPr lvl="0"/>
            <a:r>
              <a:rPr lang="en-US" dirty="0"/>
              <a:t>The Notice asserted every type of preemption (field, conflict, and express) prevented state licensing of and enforcement actions against federal student loan servicers.</a:t>
            </a:r>
          </a:p>
          <a:p>
            <a:pPr lvl="1"/>
            <a:r>
              <a:rPr lang="en-US" b="1" dirty="0"/>
              <a:t>Express preemption: </a:t>
            </a:r>
            <a:r>
              <a:rPr lang="en-US" dirty="0"/>
              <a:t>State reporting requirements and State UDAP-type laws.</a:t>
            </a:r>
            <a:endParaRPr lang="en-US" b="1" dirty="0"/>
          </a:p>
          <a:p>
            <a:pPr lvl="1"/>
            <a:r>
              <a:rPr lang="en-US" b="1" dirty="0"/>
              <a:t>Field preemption: </a:t>
            </a:r>
            <a:r>
              <a:rPr lang="en-US" dirty="0"/>
              <a:t>State licensing of FDLP Loan servicers </a:t>
            </a:r>
          </a:p>
          <a:p>
            <a:pPr lvl="1"/>
            <a:r>
              <a:rPr lang="en-US" b="1" dirty="0"/>
              <a:t>Direct conflict (i.e. impossibility) preemption and Indirect conflict (i.e. obstacle) preemption: </a:t>
            </a:r>
            <a:r>
              <a:rPr lang="en-US" dirty="0"/>
              <a:t>State licensing of FFELP &amp; FDLP Loan servicers</a:t>
            </a:r>
          </a:p>
          <a:p>
            <a:pPr lvl="0"/>
            <a:endParaRPr lang="en-US" dirty="0"/>
          </a:p>
          <a:p>
            <a:pPr lvl="0"/>
            <a:r>
              <a:rPr lang="en-US" dirty="0"/>
              <a:t>The DC District Court rejected all of these arguments </a:t>
            </a:r>
            <a:r>
              <a:rPr lang="en-US" u="sng" dirty="0"/>
              <a:t>except</a:t>
            </a:r>
            <a:r>
              <a:rPr lang="en-US" dirty="0"/>
              <a:t> for the obstacle preemption argument as applied to the servicing of federally-held student loans.</a:t>
            </a:r>
          </a:p>
        </p:txBody>
      </p:sp>
      <p:sp>
        <p:nvSpPr>
          <p:cNvPr id="5" name="Slide Number Placeholder 3"/>
          <p:cNvSpPr>
            <a:spLocks noGrp="1"/>
          </p:cNvSpPr>
          <p:nvPr>
            <p:ph type="sldNum" sz="quarter" idx="12"/>
          </p:nvPr>
        </p:nvSpPr>
        <p:spPr bwMode="auto">
          <a:prstGeom prst="rect">
            <a:avLst/>
          </a:prstGeom>
          <a:noFill/>
          <a:ln>
            <a:miter lim="800000"/>
            <a:headEnd/>
            <a:tailEnd/>
          </a:ln>
        </p:spPr>
        <p:txBody>
          <a:bodyPr vert="horz" wrap="square" lIns="91407" tIns="45703" rIns="91407" bIns="45703" numCol="1" rtlCol="0"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EC9DA79-208F-472E-9D6A-AE2DB8D3EB1F}"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5"/>
          <p:cNvSpPr txBox="1">
            <a:spLocks/>
          </p:cNvSpPr>
          <p:nvPr/>
        </p:nvSpPr>
        <p:spPr>
          <a:xfrm>
            <a:off x="3713036" y="6583363"/>
            <a:ext cx="4765928" cy="304800"/>
          </a:xfrm>
          <a:prstGeom prst="rect">
            <a:avLst/>
          </a:prstGeom>
          <a:ln/>
        </p:spPr>
        <p:txBody>
          <a:bodyPr lIns="91407" tIns="45703" rIns="91407" bIns="45703"/>
          <a:lstStyle>
            <a:defPPr>
              <a:defRPr lang="en-US"/>
            </a:defPPr>
            <a:lvl1pPr marL="0" algn="ctr" defTabSz="914070" rtl="0" eaLnBrk="1" latinLnBrk="0" hangingPunct="1">
              <a:defRPr sz="1200" b="0" kern="1200">
                <a:solidFill>
                  <a:srgbClr val="FF0000"/>
                </a:solidFill>
                <a:latin typeface="Calibri" pitchFamily="34" charset="0"/>
                <a:ea typeface="+mn-ea"/>
                <a:cs typeface="Calibri" pitchFamily="34" charset="0"/>
              </a:defRPr>
            </a:lvl1pPr>
            <a:lvl2pPr marL="457034" algn="l" defTabSz="914070" rtl="0" eaLnBrk="1" latinLnBrk="0" hangingPunct="1">
              <a:defRPr sz="1800" kern="1200">
                <a:solidFill>
                  <a:schemeClr val="tx1"/>
                </a:solidFill>
                <a:latin typeface="+mn-lt"/>
                <a:ea typeface="+mn-ea"/>
                <a:cs typeface="+mn-cs"/>
              </a:defRPr>
            </a:lvl2pPr>
            <a:lvl3pPr marL="914070" algn="l" defTabSz="914070" rtl="0" eaLnBrk="1" latinLnBrk="0" hangingPunct="1">
              <a:defRPr sz="1800" kern="1200">
                <a:solidFill>
                  <a:schemeClr val="tx1"/>
                </a:solidFill>
                <a:latin typeface="+mn-lt"/>
                <a:ea typeface="+mn-ea"/>
                <a:cs typeface="+mn-cs"/>
              </a:defRPr>
            </a:lvl3pPr>
            <a:lvl4pPr marL="1371104" algn="l" defTabSz="914070" rtl="0" eaLnBrk="1" latinLnBrk="0" hangingPunct="1">
              <a:defRPr sz="1800" kern="1200">
                <a:solidFill>
                  <a:schemeClr val="tx1"/>
                </a:solidFill>
                <a:latin typeface="+mn-lt"/>
                <a:ea typeface="+mn-ea"/>
                <a:cs typeface="+mn-cs"/>
              </a:defRPr>
            </a:lvl4pPr>
            <a:lvl5pPr marL="1828138" algn="l" defTabSz="914070" rtl="0" eaLnBrk="1" latinLnBrk="0" hangingPunct="1">
              <a:defRPr sz="1800" kern="1200">
                <a:solidFill>
                  <a:schemeClr val="tx1"/>
                </a:solidFill>
                <a:latin typeface="+mn-lt"/>
                <a:ea typeface="+mn-ea"/>
                <a:cs typeface="+mn-cs"/>
              </a:defRPr>
            </a:lvl5pPr>
            <a:lvl6pPr marL="2285172" algn="l" defTabSz="914070" rtl="0" eaLnBrk="1" latinLnBrk="0" hangingPunct="1">
              <a:defRPr sz="1800" kern="1200">
                <a:solidFill>
                  <a:schemeClr val="tx1"/>
                </a:solidFill>
                <a:latin typeface="+mn-lt"/>
                <a:ea typeface="+mn-ea"/>
                <a:cs typeface="+mn-cs"/>
              </a:defRPr>
            </a:lvl6pPr>
            <a:lvl7pPr marL="2742207" algn="l" defTabSz="914070" rtl="0" eaLnBrk="1" latinLnBrk="0" hangingPunct="1">
              <a:defRPr sz="1800" kern="1200">
                <a:solidFill>
                  <a:schemeClr val="tx1"/>
                </a:solidFill>
                <a:latin typeface="+mn-lt"/>
                <a:ea typeface="+mn-ea"/>
                <a:cs typeface="+mn-cs"/>
              </a:defRPr>
            </a:lvl7pPr>
            <a:lvl8pPr marL="3199242" algn="l" defTabSz="914070" rtl="0" eaLnBrk="1" latinLnBrk="0" hangingPunct="1">
              <a:defRPr sz="1800" kern="1200">
                <a:solidFill>
                  <a:schemeClr val="tx1"/>
                </a:solidFill>
                <a:latin typeface="+mn-lt"/>
                <a:ea typeface="+mn-ea"/>
                <a:cs typeface="+mn-cs"/>
              </a:defRPr>
            </a:lvl8pPr>
            <a:lvl9pPr marL="3656277" algn="l" defTabSz="914070" rtl="0" eaLnBrk="1" latinLnBrk="0" hangingPunct="1">
              <a:defRPr sz="1800" kern="1200">
                <a:solidFill>
                  <a:schemeClr val="tx1"/>
                </a:solidFill>
                <a:latin typeface="+mn-lt"/>
                <a:ea typeface="+mn-ea"/>
                <a:cs typeface="+mn-cs"/>
              </a:defRPr>
            </a:lvl9pPr>
          </a:lstStyle>
          <a:p>
            <a:pPr marL="0" marR="0" lvl="0" indent="0" algn="ctr" defTabSz="9140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alibri"/>
                <a:ea typeface="+mn-ea"/>
                <a:cs typeface="Calibri" pitchFamily="34" charset="0"/>
              </a:rPr>
              <a:t>For Discussion Purposes Only</a:t>
            </a:r>
          </a:p>
        </p:txBody>
      </p:sp>
    </p:spTree>
    <p:extLst>
      <p:ext uri="{BB962C8B-B14F-4D97-AF65-F5344CB8AC3E}">
        <p14:creationId xmlns:p14="http://schemas.microsoft.com/office/powerpoint/2010/main" val="2445804629"/>
      </p:ext>
    </p:extLst>
  </p:cSld>
  <p:clrMapOvr>
    <a:masterClrMapping/>
  </p:clrMapOvr>
</p:sld>
</file>

<file path=ppt/theme/theme1.xml><?xml version="1.0" encoding="utf-8"?>
<a:theme xmlns:a="http://schemas.openxmlformats.org/drawingml/2006/main" name="CSBS Powerpoint Template, White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05de492b-ad9a-4b6d-a960-6cd255b84fa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1E977DD08A1F34497F3F476FFE68E1A" ma:contentTypeVersion="12" ma:contentTypeDescription="Create a new document." ma:contentTypeScope="" ma:versionID="bcf4fec7245a53dd348f3c12b8e318e1">
  <xsd:schema xmlns:xsd="http://www.w3.org/2001/XMLSchema" xmlns:xs="http://www.w3.org/2001/XMLSchema" xmlns:p="http://schemas.microsoft.com/office/2006/metadata/properties" xmlns:ns2="05de492b-ad9a-4b6d-a960-6cd255b84fae" xmlns:ns3="b177d94f-acad-4d87-b0ea-e42098d4097a" targetNamespace="http://schemas.microsoft.com/office/2006/metadata/properties" ma:root="true" ma:fieldsID="eb9957cc0493ff651fb93aeb8e758b23" ns2:_="" ns3:_="">
    <xsd:import namespace="05de492b-ad9a-4b6d-a960-6cd255b84fae"/>
    <xsd:import namespace="b177d94f-acad-4d87-b0ea-e42098d4097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_Flow_SignoffStatu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de492b-ad9a-4b6d-a960-6cd255b84f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_Flow_SignoffStatus" ma:index="15" nillable="true" ma:displayName="Sign-off status" ma:internalName="_x0024_Resources_x003a_core_x002c_Signoff_Status_x003b_">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77d94f-acad-4d87-b0ea-e42098d4097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7D87FD-8742-40B4-A9B4-862378E87D25}">
  <ds:schemaRefs>
    <ds:schemaRef ds:uri="http://schemas.microsoft.com/sharepoint/v3/contenttype/forms"/>
  </ds:schemaRefs>
</ds:datastoreItem>
</file>

<file path=customXml/itemProps2.xml><?xml version="1.0" encoding="utf-8"?>
<ds:datastoreItem xmlns:ds="http://schemas.openxmlformats.org/officeDocument/2006/customXml" ds:itemID="{4A5F7CEE-8B96-496C-8614-6CEBDAB7178C}">
  <ds:schemaRefs>
    <ds:schemaRef ds:uri="http://schemas.microsoft.com/office/2006/metadata/properties"/>
    <ds:schemaRef ds:uri="http://schemas.microsoft.com/office/infopath/2007/PartnerControls"/>
    <ds:schemaRef ds:uri="05de492b-ad9a-4b6d-a960-6cd255b84fae"/>
  </ds:schemaRefs>
</ds:datastoreItem>
</file>

<file path=customXml/itemProps3.xml><?xml version="1.0" encoding="utf-8"?>
<ds:datastoreItem xmlns:ds="http://schemas.openxmlformats.org/officeDocument/2006/customXml" ds:itemID="{96AD7068-D0F0-4FD8-916C-5A7AFBC6EF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de492b-ad9a-4b6d-a960-6cd255b84fae"/>
    <ds:schemaRef ds:uri="b177d94f-acad-4d87-b0ea-e42098d409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882</TotalTime>
  <Words>1250</Words>
  <Application>Microsoft Office PowerPoint</Application>
  <PresentationFormat>Widescreen</PresentationFormat>
  <Paragraphs>166</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Eurostile</vt:lpstr>
      <vt:lpstr>CSBS Powerpoint Template, White Background</vt:lpstr>
      <vt:lpstr>Preemption &amp; State Student Loan Servicing Regulation</vt:lpstr>
      <vt:lpstr>Federal Student Loan Programs</vt:lpstr>
      <vt:lpstr>Student Loan Market</vt:lpstr>
      <vt:lpstr>Federal Student Loan Servicing</vt:lpstr>
      <vt:lpstr>Federal Student Loan Servicing Oversight</vt:lpstr>
      <vt:lpstr>Federal Student Loan Servicing Oversight (cont.)</vt:lpstr>
      <vt:lpstr>State Regulation of Federal Student Loan Servicing</vt:lpstr>
      <vt:lpstr>State Regulation of Federal Student Loan Servicing</vt:lpstr>
      <vt:lpstr>ED Preemption Notice</vt:lpstr>
      <vt:lpstr>Post-SLSA v. DC Developments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Townsley</dc:creator>
  <cp:lastModifiedBy>Chuck Cross</cp:lastModifiedBy>
  <cp:revision>26</cp:revision>
  <dcterms:created xsi:type="dcterms:W3CDTF">2019-05-20T15:52:51Z</dcterms:created>
  <dcterms:modified xsi:type="dcterms:W3CDTF">2019-09-17T15:37:06Z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0x01010071E977DD08A1F34497F3F476FFE68E1A</vt:lpwstr>
  </property>
</Properties>
</file>